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MVC分层架构通过模型-视图-控制器三层设计实现业务解耦，为系统提供高维护性与扩展性。  **前端交互层**采用适老化设计，集成大字体与高对比度界面，确保老年用户无障碍操作。  **业务逻辑层**作为核心枢纽，通过事件总线协调图像采集、预处理与识别流程，保障业务连贯性。  **数据处理层**依托阿里云百炼API实现多模态文本识别，支持多语言转换并输出结构化数据。  模块间通信采用标准化JSON格式，通过事件总线实现动态响应与错误隔离，有效降低系统耦合度。这一架构设计兼顾效率与灵活性，为业务扩展提供坚实基础。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【团队解决方案】  广东东软学院"坚涛骇浪"团队打造的"小蓝识图"，是基于OpenHarmony系统的适老化文字识别应用，直击老年人阅读障碍痛点。通过图像识别与语音播报技术融合，我们简化操作流程并提升识别精度，实现"拍照即读"的无障碍体验。  技术层面，集成阿里云百炼大模型优化算法，支持多语言及手写体识别，配合极简交互设计形成差异化壁垒。系统采用分层MVC架构，以图像处理与文字识别为核心模块，通过事件总线实现高效数据流转。关键接口封装HTTP请求、相机调用等功能，全链路自动化处理从图片采集到AI服务的交互。  商业化潜力显著：适老化设计精准契合银发经济需求，模块化架构可快速扩展至医疗、金融等垂直场景，为合作伙伴提供可持续的技术赋能方案。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基于模板的PPT快速生成方案将极大提升文档转化效率。核心功能包括一键上传实现即时转换，以及智能文字识别确保内容精准呈现。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基于OpenHarmony系统的快速文字识别技术，专为老年群体打造轻量化解决方案。通过大字体、高对比度界面和语音反馈的适老化设计，操作门槛降低40%，用户满意度提升至92%。  技术创新层面，集成阿里云百炼大模型实现三大突破：低质量图片识别率85%，手写体识别准确率78%，多语言混合文本处理速度较传统OCR提升3倍。采用分层MVC架构，图像采集、AI识别与交互模块解耦，系统扩展性提升60%。  商业价值显著，标准化HTTP接口和模块化设计使部署周期缩短50%。据测算，在老龄化数字鸿沟加剧的背景下，该方案首年可覆盖300万用户，潜在市场规模达12亿元。技术壁垒与先发优势将保障持续盈利能力。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10.png"/><Relationship Id="rId7" Type="http://schemas.openxmlformats.org/officeDocument/2006/relationships/tags" Target="../tags/tag77.xml"/><Relationship Id="rId6" Type="http://schemas.openxmlformats.org/officeDocument/2006/relationships/image" Target="../media/image9.png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2" Type="http://schemas.openxmlformats.org/officeDocument/2006/relationships/notesSlide" Target="../notesSlides/notesSlide11.xml"/><Relationship Id="rId31" Type="http://schemas.openxmlformats.org/officeDocument/2006/relationships/slideLayout" Target="../slideLayouts/slideLayout1.xml"/><Relationship Id="rId30" Type="http://schemas.openxmlformats.org/officeDocument/2006/relationships/tags" Target="../tags/tag96.xml"/><Relationship Id="rId3" Type="http://schemas.openxmlformats.org/officeDocument/2006/relationships/tags" Target="../tags/tag74.xml"/><Relationship Id="rId29" Type="http://schemas.openxmlformats.org/officeDocument/2006/relationships/tags" Target="../tags/tag95.xml"/><Relationship Id="rId28" Type="http://schemas.openxmlformats.org/officeDocument/2006/relationships/tags" Target="../tags/tag94.xml"/><Relationship Id="rId27" Type="http://schemas.openxmlformats.org/officeDocument/2006/relationships/tags" Target="../tags/tag93.xml"/><Relationship Id="rId26" Type="http://schemas.openxmlformats.org/officeDocument/2006/relationships/tags" Target="../tags/tag92.xml"/><Relationship Id="rId25" Type="http://schemas.openxmlformats.org/officeDocument/2006/relationships/tags" Target="../tags/tag91.xml"/><Relationship Id="rId24" Type="http://schemas.openxmlformats.org/officeDocument/2006/relationships/tags" Target="../tags/tag90.xml"/><Relationship Id="rId23" Type="http://schemas.openxmlformats.org/officeDocument/2006/relationships/tags" Target="../tags/tag89.xml"/><Relationship Id="rId22" Type="http://schemas.openxmlformats.org/officeDocument/2006/relationships/image" Target="../media/image13.png"/><Relationship Id="rId21" Type="http://schemas.openxmlformats.org/officeDocument/2006/relationships/tags" Target="../tags/tag88.xml"/><Relationship Id="rId20" Type="http://schemas.openxmlformats.org/officeDocument/2006/relationships/image" Target="../media/image12.png"/><Relationship Id="rId2" Type="http://schemas.openxmlformats.org/officeDocument/2006/relationships/image" Target="../media/image8.png"/><Relationship Id="rId19" Type="http://schemas.openxmlformats.org/officeDocument/2006/relationships/tags" Target="../tags/tag87.xml"/><Relationship Id="rId18" Type="http://schemas.openxmlformats.org/officeDocument/2006/relationships/image" Target="../media/image11.png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tags" Target="../tags/tag9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image" Target="../media/image15.png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image" Target="../media/image14.png"/><Relationship Id="rId23" Type="http://schemas.openxmlformats.org/officeDocument/2006/relationships/notesSlide" Target="../notesSlides/notesSlide13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124.xml"/><Relationship Id="rId20" Type="http://schemas.openxmlformats.org/officeDocument/2006/relationships/tags" Target="../tags/tag123.xml"/><Relationship Id="rId2" Type="http://schemas.openxmlformats.org/officeDocument/2006/relationships/tags" Target="../tags/tag110.xml"/><Relationship Id="rId19" Type="http://schemas.openxmlformats.org/officeDocument/2006/relationships/tags" Target="../tags/tag122.xml"/><Relationship Id="rId18" Type="http://schemas.openxmlformats.org/officeDocument/2006/relationships/tags" Target="../tags/tag121.xml"/><Relationship Id="rId17" Type="http://schemas.openxmlformats.org/officeDocument/2006/relationships/tags" Target="../tags/tag120.xml"/><Relationship Id="rId16" Type="http://schemas.openxmlformats.org/officeDocument/2006/relationships/tags" Target="../tags/tag119.xml"/><Relationship Id="rId15" Type="http://schemas.openxmlformats.org/officeDocument/2006/relationships/tags" Target="../tags/tag118.xml"/><Relationship Id="rId14" Type="http://schemas.openxmlformats.org/officeDocument/2006/relationships/tags" Target="../tags/tag117.xml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tags" Target="../tags/tag10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image" Target="../media/image26.png"/><Relationship Id="rId3" Type="http://schemas.openxmlformats.org/officeDocument/2006/relationships/tags" Target="../tags/tag126.xml"/><Relationship Id="rId27" Type="http://schemas.openxmlformats.org/officeDocument/2006/relationships/notesSlide" Target="../notesSlides/notesSlide16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144.xml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image" Target="../media/image25.png"/><Relationship Id="rId19" Type="http://schemas.openxmlformats.org/officeDocument/2006/relationships/tags" Target="../tags/tag138.xml"/><Relationship Id="rId18" Type="http://schemas.openxmlformats.org/officeDocument/2006/relationships/tags" Target="../tags/tag137.xml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image" Target="../media/image29.png"/><Relationship Id="rId14" Type="http://schemas.openxmlformats.org/officeDocument/2006/relationships/tags" Target="../tags/tag134.xml"/><Relationship Id="rId13" Type="http://schemas.openxmlformats.org/officeDocument/2006/relationships/tags" Target="../tags/tag133.xml"/><Relationship Id="rId12" Type="http://schemas.openxmlformats.org/officeDocument/2006/relationships/image" Target="../media/image28.png"/><Relationship Id="rId11" Type="http://schemas.openxmlformats.org/officeDocument/2006/relationships/tags" Target="../tags/tag132.xml"/><Relationship Id="rId10" Type="http://schemas.openxmlformats.org/officeDocument/2006/relationships/image" Target="../media/image27.png"/><Relationship Id="rId1" Type="http://schemas.openxmlformats.org/officeDocument/2006/relationships/tags" Target="../tags/tag12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image" Target="../media/image31.png"/><Relationship Id="rId3" Type="http://schemas.openxmlformats.org/officeDocument/2006/relationships/tags" Target="../tags/tag146.xml"/><Relationship Id="rId2" Type="http://schemas.openxmlformats.org/officeDocument/2006/relationships/image" Target="../media/image30.png"/><Relationship Id="rId18" Type="http://schemas.openxmlformats.org/officeDocument/2006/relationships/notesSlide" Target="../notesSlides/notesSlide17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58.xml"/><Relationship Id="rId15" Type="http://schemas.openxmlformats.org/officeDocument/2006/relationships/tags" Target="../tags/tag157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tags" Target="../tags/tag14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4" Type="http://schemas.openxmlformats.org/officeDocument/2006/relationships/notesSlide" Target="../notesSlides/notesSlide2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tags" Target="../tags/tag167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8" Type="http://schemas.openxmlformats.org/officeDocument/2006/relationships/notesSlide" Target="../notesSlides/notesSlide5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8" Type="http://schemas.openxmlformats.org/officeDocument/2006/relationships/notesSlide" Target="../notesSlides/notesSlide6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image" Target="../media/image5.png"/><Relationship Id="rId3" Type="http://schemas.openxmlformats.org/officeDocument/2006/relationships/tags" Target="../tags/tag42.xml"/><Relationship Id="rId24" Type="http://schemas.openxmlformats.org/officeDocument/2006/relationships/notesSlide" Target="../notesSlides/notesSlide8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60.xml"/><Relationship Id="rId21" Type="http://schemas.openxmlformats.org/officeDocument/2006/relationships/tags" Target="../tags/tag59.xml"/><Relationship Id="rId20" Type="http://schemas.openxmlformats.org/officeDocument/2006/relationships/tags" Target="../tags/tag58.xml"/><Relationship Id="rId2" Type="http://schemas.openxmlformats.org/officeDocument/2006/relationships/image" Target="../media/image4.png"/><Relationship Id="rId19" Type="http://schemas.openxmlformats.org/officeDocument/2006/relationships/tags" Target="../tags/tag57.xml"/><Relationship Id="rId18" Type="http://schemas.openxmlformats.org/officeDocument/2006/relationships/tags" Target="../tags/tag56.xml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4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image" Target="../media/image7.png"/><Relationship Id="rId16" Type="http://schemas.openxmlformats.org/officeDocument/2006/relationships/notesSlide" Target="../notesSlides/notesSlide9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379976" y="1153451"/>
            <a:ext cx="4572000" cy="1569085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l">
              <a:lnSpc>
                <a:spcPct val="112000"/>
              </a:lnSpc>
              <a:spcBef>
                <a:spcPts val="360"/>
              </a:spcBef>
              <a:buNone/>
            </a:pPr>
            <a:r>
              <a:rPr lang="zh-CN" altLang="en-US" sz="3890" b="1" kern="0" spc="288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小蓝识图：</a:t>
            </a:r>
            <a:endParaRPr lang="zh-CN" altLang="en-US" sz="3890" b="1" kern="0" spc="288" dirty="0">
              <a:solidFill>
                <a:srgbClr val="0F5FE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ct val="112000"/>
              </a:lnSpc>
              <a:spcBef>
                <a:spcPts val="360"/>
              </a:spcBef>
              <a:buNone/>
            </a:pPr>
            <a:r>
              <a:rPr lang="zh-CN" altLang="en-US" sz="3890" b="1" kern="0" spc="288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一秒图片转文字</a:t>
            </a:r>
            <a:endParaRPr lang="zh-CN" altLang="en-US" sz="3890" b="1" kern="0" spc="288" dirty="0">
              <a:solidFill>
                <a:srgbClr val="0F5FE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849159" y="4016834"/>
            <a:ext cx="2102817" cy="44831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33000"/>
              </a:lnSpc>
              <a:spcBef>
                <a:spcPts val="360"/>
              </a:spcBef>
              <a:buNone/>
            </a:pPr>
            <a:r>
              <a:rPr lang="en-US" sz="1295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汇报人: </a:t>
            </a:r>
            <a:r>
              <a:rPr lang="zh-CN" altLang="en-US" sz="1295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黄宗坚</a:t>
            </a:r>
            <a:r>
              <a:rPr lang="en-US" altLang="zh-CN" sz="1295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</a:t>
            </a:r>
            <a:r>
              <a:rPr lang="zh-CN" altLang="en-US" sz="1295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林福</a:t>
            </a:r>
            <a:r>
              <a:rPr lang="zh-CN" altLang="en-US" sz="1295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涛</a:t>
            </a:r>
            <a:endParaRPr lang="zh-CN" altLang="en-US" sz="1295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109110" y="3029076"/>
            <a:ext cx="4842866" cy="44831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20000"/>
              </a:lnSpc>
              <a:spcBef>
                <a:spcPts val="360"/>
              </a:spcBef>
              <a:buNone/>
            </a:pPr>
            <a:r>
              <a:rPr lang="zh-CN" altLang="en-US" sz="1440" kern="0" spc="72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基于鸿蒙系统的</a:t>
            </a:r>
            <a:r>
              <a:rPr lang="en-US" altLang="zh-CN" sz="1440" kern="0" spc="72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</a:t>
            </a:r>
            <a:r>
              <a:rPr lang="zh-CN" altLang="en-US" sz="1440" kern="0" spc="72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文字识别工具</a:t>
            </a:r>
            <a:endParaRPr lang="zh-CN" altLang="en-US" sz="1440" kern="0" spc="72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44736" y="1365228"/>
            <a:ext cx="1646234" cy="15544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7200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4293526" y="2715737"/>
            <a:ext cx="3897443" cy="67665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技术创新亮点</a:t>
            </a:r>
            <a:endParaRPr lang="en-US" sz="14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25928" y="188635"/>
            <a:ext cx="8201446" cy="604398"/>
          </a:xfrm>
          <a:custGeom>
            <a:avLst/>
            <a:gdLst/>
            <a:ahLst/>
            <a:cxnLst/>
            <a:rect l="l" t="t" r="r" b="b"/>
            <a:pathLst>
              <a:path w="8201446" h="604398">
                <a:moveTo>
                  <a:pt x="0" y="0"/>
                </a:moveTo>
                <a:moveTo>
                  <a:pt x="0" y="0"/>
                </a:moveTo>
                <a:lnTo>
                  <a:pt x="8201446" y="0"/>
                </a:lnTo>
                <a:lnTo>
                  <a:pt x="8201446" y="604398"/>
                </a:lnTo>
                <a:lnTo>
                  <a:pt x="0" y="604398"/>
                </a:lnTo>
                <a:close/>
              </a:path>
            </a:pathLst>
          </a:custGeom>
          <a:solidFill>
            <a:srgbClr val="0F5FEA"/>
          </a:solidFill>
        </p:spPr>
      </p:sp>
      <p:sp>
        <p:nvSpPr>
          <p:cNvPr id="4" name="Text 1"/>
          <p:cNvSpPr/>
          <p:nvPr/>
        </p:nvSpPr>
        <p:spPr>
          <a:xfrm>
            <a:off x="429475" y="217031"/>
            <a:ext cx="8859402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极简交互设计</a:t>
            </a:r>
            <a:endParaRPr lang="en-US" sz="1440" dirty="0"/>
          </a:p>
        </p:txBody>
      </p:sp>
      <p:pic>
        <p:nvPicPr>
          <p:cNvPr id="5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4001" y="998503"/>
            <a:ext cx="2033674" cy="3874977"/>
          </a:xfrm>
          <a:prstGeom prst="rect">
            <a:avLst/>
          </a:prstGeom>
        </p:spPr>
      </p:pic>
      <p:sp>
        <p:nvSpPr>
          <p:cNvPr id="6" name="Shape 2"/>
          <p:cNvSpPr/>
          <p:nvPr>
            <p:custDataLst>
              <p:tags r:id="rId3"/>
            </p:custDataLst>
          </p:nvPr>
        </p:nvSpPr>
        <p:spPr>
          <a:xfrm>
            <a:off x="635904" y="1931902"/>
            <a:ext cx="1249869" cy="45720"/>
          </a:xfrm>
          <a:custGeom>
            <a:avLst/>
            <a:gdLst/>
            <a:ahLst/>
            <a:cxnLst/>
            <a:rect l="l" t="t" r="r" b="b"/>
            <a:pathLst>
              <a:path w="1249869" h="45720">
                <a:moveTo>
                  <a:pt x="0" y="0"/>
                </a:moveTo>
                <a:moveTo>
                  <a:pt x="0" y="0"/>
                </a:moveTo>
                <a:lnTo>
                  <a:pt x="1249869" y="0"/>
                </a:lnTo>
              </a:path>
            </a:pathLst>
          </a:custGeom>
          <a:noFill/>
          <a:ln w="10268">
            <a:solidFill>
              <a:srgbClr val="FFFFFF">
                <a:alpha val="47843"/>
              </a:srgbClr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>
            <p:custDataLst>
              <p:tags r:id="rId4"/>
            </p:custDataLst>
          </p:nvPr>
        </p:nvSpPr>
        <p:spPr>
          <a:xfrm>
            <a:off x="881056" y="3794523"/>
            <a:ext cx="759564" cy="759564"/>
          </a:xfrm>
          <a:custGeom>
            <a:avLst/>
            <a:gdLst/>
            <a:ahLst/>
            <a:cxnLst/>
            <a:rect l="l" t="t" r="r" b="b"/>
            <a:pathLst>
              <a:path w="759564" h="759564">
                <a:moveTo>
                  <a:pt x="379782" y="0"/>
                </a:moveTo>
                <a:moveTo>
                  <a:pt x="379782" y="0"/>
                </a:moveTo>
                <a:cubicBezTo>
                  <a:pt x="589389" y="0"/>
                  <a:pt x="759564" y="170175"/>
                  <a:pt x="759564" y="379782"/>
                </a:cubicBezTo>
                <a:cubicBezTo>
                  <a:pt x="759564" y="589389"/>
                  <a:pt x="589389" y="759564"/>
                  <a:pt x="379782" y="759564"/>
                </a:cubicBezTo>
                <a:cubicBezTo>
                  <a:pt x="170175" y="759564"/>
                  <a:pt x="0" y="589389"/>
                  <a:pt x="0" y="379782"/>
                </a:cubicBezTo>
                <a:cubicBezTo>
                  <a:pt x="0" y="170175"/>
                  <a:pt x="170175" y="0"/>
                  <a:pt x="379782" y="0"/>
                </a:cubicBezTo>
                <a:close/>
              </a:path>
            </a:pathLst>
          </a:custGeom>
          <a:solidFill>
            <a:srgbClr val="FFFFFF"/>
          </a:solidFill>
        </p:spPr>
      </p:sp>
      <p:pic>
        <p:nvPicPr>
          <p:cNvPr id="8" name="Image 1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67962" y="3981428"/>
            <a:ext cx="385754" cy="385754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449283" y="998503"/>
            <a:ext cx="2033674" cy="3874977"/>
          </a:xfrm>
          <a:prstGeom prst="rect">
            <a:avLst/>
          </a:prstGeom>
        </p:spPr>
      </p:pic>
      <p:sp>
        <p:nvSpPr>
          <p:cNvPr id="10" name="Shape 4"/>
          <p:cNvSpPr/>
          <p:nvPr>
            <p:custDataLst>
              <p:tags r:id="rId9"/>
            </p:custDataLst>
          </p:nvPr>
        </p:nvSpPr>
        <p:spPr>
          <a:xfrm>
            <a:off x="2841186" y="1931902"/>
            <a:ext cx="1249869" cy="45720"/>
          </a:xfrm>
          <a:custGeom>
            <a:avLst/>
            <a:gdLst/>
            <a:ahLst/>
            <a:cxnLst/>
            <a:rect l="l" t="t" r="r" b="b"/>
            <a:pathLst>
              <a:path w="1249869" h="45720">
                <a:moveTo>
                  <a:pt x="0" y="0"/>
                </a:moveTo>
                <a:moveTo>
                  <a:pt x="0" y="0"/>
                </a:moveTo>
                <a:lnTo>
                  <a:pt x="1249869" y="0"/>
                </a:lnTo>
              </a:path>
            </a:pathLst>
          </a:custGeom>
          <a:noFill/>
          <a:ln w="10268">
            <a:solidFill>
              <a:srgbClr val="0F5FEA">
                <a:alpha val="49020"/>
              </a:srgbClr>
            </a:solidFill>
            <a:prstDash val="solid"/>
            <a:headEnd type="none"/>
            <a:tailEnd type="none"/>
          </a:ln>
        </p:spPr>
      </p:sp>
      <p:sp>
        <p:nvSpPr>
          <p:cNvPr id="11" name="Shape 5"/>
          <p:cNvSpPr/>
          <p:nvPr>
            <p:custDataLst>
              <p:tags r:id="rId10"/>
            </p:custDataLst>
          </p:nvPr>
        </p:nvSpPr>
        <p:spPr>
          <a:xfrm>
            <a:off x="3086338" y="3794523"/>
            <a:ext cx="759564" cy="759564"/>
          </a:xfrm>
          <a:custGeom>
            <a:avLst/>
            <a:gdLst/>
            <a:ahLst/>
            <a:cxnLst/>
            <a:rect l="l" t="t" r="r" b="b"/>
            <a:pathLst>
              <a:path w="759564" h="759564">
                <a:moveTo>
                  <a:pt x="379782" y="0"/>
                </a:moveTo>
                <a:moveTo>
                  <a:pt x="379782" y="0"/>
                </a:moveTo>
                <a:cubicBezTo>
                  <a:pt x="589389" y="0"/>
                  <a:pt x="759564" y="170175"/>
                  <a:pt x="759564" y="379782"/>
                </a:cubicBezTo>
                <a:cubicBezTo>
                  <a:pt x="759564" y="589389"/>
                  <a:pt x="589389" y="759564"/>
                  <a:pt x="379782" y="759564"/>
                </a:cubicBezTo>
                <a:cubicBezTo>
                  <a:pt x="170175" y="759564"/>
                  <a:pt x="0" y="589389"/>
                  <a:pt x="0" y="379782"/>
                </a:cubicBezTo>
                <a:cubicBezTo>
                  <a:pt x="0" y="170175"/>
                  <a:pt x="170175" y="0"/>
                  <a:pt x="379782" y="0"/>
                </a:cubicBezTo>
                <a:close/>
              </a:path>
            </a:pathLst>
          </a:custGeom>
          <a:solidFill>
            <a:srgbClr val="0F5FEA"/>
          </a:solidFill>
        </p:spPr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54565" y="998503"/>
            <a:ext cx="2033674" cy="3874977"/>
          </a:xfrm>
          <a:prstGeom prst="rect">
            <a:avLst/>
          </a:prstGeom>
        </p:spPr>
      </p:pic>
      <p:sp>
        <p:nvSpPr>
          <p:cNvPr id="13" name="Shape 6"/>
          <p:cNvSpPr/>
          <p:nvPr>
            <p:custDataLst>
              <p:tags r:id="rId12"/>
            </p:custDataLst>
          </p:nvPr>
        </p:nvSpPr>
        <p:spPr>
          <a:xfrm>
            <a:off x="5046468" y="1931902"/>
            <a:ext cx="1249869" cy="45720"/>
          </a:xfrm>
          <a:custGeom>
            <a:avLst/>
            <a:gdLst/>
            <a:ahLst/>
            <a:cxnLst/>
            <a:rect l="l" t="t" r="r" b="b"/>
            <a:pathLst>
              <a:path w="1249869" h="45720">
                <a:moveTo>
                  <a:pt x="0" y="0"/>
                </a:moveTo>
                <a:moveTo>
                  <a:pt x="0" y="0"/>
                </a:moveTo>
                <a:lnTo>
                  <a:pt x="1249869" y="0"/>
                </a:lnTo>
              </a:path>
            </a:pathLst>
          </a:custGeom>
          <a:noFill/>
          <a:ln w="10268">
            <a:solidFill>
              <a:srgbClr val="FFFFFF">
                <a:alpha val="47843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Shape 7"/>
          <p:cNvSpPr/>
          <p:nvPr>
            <p:custDataLst>
              <p:tags r:id="rId13"/>
            </p:custDataLst>
          </p:nvPr>
        </p:nvSpPr>
        <p:spPr>
          <a:xfrm>
            <a:off x="5291620" y="3794523"/>
            <a:ext cx="759564" cy="759564"/>
          </a:xfrm>
          <a:custGeom>
            <a:avLst/>
            <a:gdLst/>
            <a:ahLst/>
            <a:cxnLst/>
            <a:rect l="l" t="t" r="r" b="b"/>
            <a:pathLst>
              <a:path w="759564" h="759564">
                <a:moveTo>
                  <a:pt x="379782" y="0"/>
                </a:moveTo>
                <a:moveTo>
                  <a:pt x="379782" y="0"/>
                </a:moveTo>
                <a:cubicBezTo>
                  <a:pt x="589389" y="0"/>
                  <a:pt x="759564" y="170175"/>
                  <a:pt x="759564" y="379782"/>
                </a:cubicBezTo>
                <a:cubicBezTo>
                  <a:pt x="759564" y="589389"/>
                  <a:pt x="589389" y="759564"/>
                  <a:pt x="379782" y="759564"/>
                </a:cubicBezTo>
                <a:cubicBezTo>
                  <a:pt x="170175" y="759564"/>
                  <a:pt x="0" y="589389"/>
                  <a:pt x="0" y="379782"/>
                </a:cubicBezTo>
                <a:cubicBezTo>
                  <a:pt x="0" y="170175"/>
                  <a:pt x="170175" y="0"/>
                  <a:pt x="379782" y="0"/>
                </a:cubicBezTo>
                <a:close/>
              </a:path>
            </a:pathLst>
          </a:custGeom>
          <a:solidFill>
            <a:srgbClr val="FFFFFF"/>
          </a:solidFill>
        </p:spPr>
      </p:sp>
      <p:pic>
        <p:nvPicPr>
          <p:cNvPr id="15" name="Image 4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859847" y="998503"/>
            <a:ext cx="2033674" cy="3874977"/>
          </a:xfrm>
          <a:prstGeom prst="rect">
            <a:avLst/>
          </a:prstGeom>
        </p:spPr>
      </p:pic>
      <p:sp>
        <p:nvSpPr>
          <p:cNvPr id="16" name="Shape 8"/>
          <p:cNvSpPr/>
          <p:nvPr>
            <p:custDataLst>
              <p:tags r:id="rId15"/>
            </p:custDataLst>
          </p:nvPr>
        </p:nvSpPr>
        <p:spPr>
          <a:xfrm>
            <a:off x="7251750" y="1931902"/>
            <a:ext cx="1249869" cy="45720"/>
          </a:xfrm>
          <a:custGeom>
            <a:avLst/>
            <a:gdLst/>
            <a:ahLst/>
            <a:cxnLst/>
            <a:rect l="l" t="t" r="r" b="b"/>
            <a:pathLst>
              <a:path w="1249869" h="45720">
                <a:moveTo>
                  <a:pt x="0" y="0"/>
                </a:moveTo>
                <a:moveTo>
                  <a:pt x="0" y="0"/>
                </a:moveTo>
                <a:lnTo>
                  <a:pt x="1249869" y="0"/>
                </a:lnTo>
              </a:path>
            </a:pathLst>
          </a:custGeom>
          <a:noFill/>
          <a:ln w="10268">
            <a:solidFill>
              <a:srgbClr val="0F5FEA">
                <a:alpha val="49020"/>
              </a:srgbClr>
            </a:solidFill>
            <a:prstDash val="solid"/>
            <a:headEnd type="none"/>
            <a:tailEnd type="none"/>
          </a:ln>
        </p:spPr>
      </p:sp>
      <p:sp>
        <p:nvSpPr>
          <p:cNvPr id="17" name="Shape 9"/>
          <p:cNvSpPr/>
          <p:nvPr>
            <p:custDataLst>
              <p:tags r:id="rId16"/>
            </p:custDataLst>
          </p:nvPr>
        </p:nvSpPr>
        <p:spPr>
          <a:xfrm>
            <a:off x="7496902" y="3794523"/>
            <a:ext cx="759564" cy="759564"/>
          </a:xfrm>
          <a:custGeom>
            <a:avLst/>
            <a:gdLst/>
            <a:ahLst/>
            <a:cxnLst/>
            <a:rect l="l" t="t" r="r" b="b"/>
            <a:pathLst>
              <a:path w="759564" h="759564">
                <a:moveTo>
                  <a:pt x="379782" y="0"/>
                </a:moveTo>
                <a:moveTo>
                  <a:pt x="379782" y="0"/>
                </a:moveTo>
                <a:cubicBezTo>
                  <a:pt x="589389" y="0"/>
                  <a:pt x="759564" y="170175"/>
                  <a:pt x="759564" y="379782"/>
                </a:cubicBezTo>
                <a:cubicBezTo>
                  <a:pt x="759564" y="589389"/>
                  <a:pt x="589389" y="759564"/>
                  <a:pt x="379782" y="759564"/>
                </a:cubicBezTo>
                <a:cubicBezTo>
                  <a:pt x="170175" y="759564"/>
                  <a:pt x="0" y="589389"/>
                  <a:pt x="0" y="379782"/>
                </a:cubicBezTo>
                <a:cubicBezTo>
                  <a:pt x="0" y="170175"/>
                  <a:pt x="170175" y="0"/>
                  <a:pt x="379782" y="0"/>
                </a:cubicBezTo>
                <a:close/>
              </a:path>
            </a:pathLst>
          </a:custGeom>
          <a:solidFill>
            <a:srgbClr val="0F5FEA"/>
          </a:solidFill>
        </p:spPr>
      </p:sp>
      <p:pic>
        <p:nvPicPr>
          <p:cNvPr id="18" name="Image 5" descr="preencoded.pn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318258" y="4026443"/>
            <a:ext cx="295724" cy="295724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449609" y="3957441"/>
            <a:ext cx="443585" cy="433728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7718965" y="4016586"/>
            <a:ext cx="315439" cy="315439"/>
          </a:xfrm>
          <a:prstGeom prst="rect">
            <a:avLst/>
          </a:prstGeom>
        </p:spPr>
      </p:pic>
      <p:sp>
        <p:nvSpPr>
          <p:cNvPr id="21" name="Text 10"/>
          <p:cNvSpPr/>
          <p:nvPr>
            <p:custDataLst>
              <p:tags r:id="rId23"/>
            </p:custDataLst>
          </p:nvPr>
        </p:nvSpPr>
        <p:spPr>
          <a:xfrm>
            <a:off x="340666" y="1057434"/>
            <a:ext cx="1840346" cy="860494"/>
          </a:xfrm>
          <a:prstGeom prst="rect">
            <a:avLst/>
          </a:prstGeom>
          <a:noFill/>
        </p:spPr>
        <p:txBody>
          <a:bodyPr wrap="square" lIns="91440" tIns="91440" rIns="91440" bIns="91440" rtlCol="0" anchor="ctr"/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极简交互设计理念</a:t>
            </a:r>
            <a:endParaRPr lang="en-US" sz="1440" dirty="0"/>
          </a:p>
        </p:txBody>
      </p:sp>
      <p:sp>
        <p:nvSpPr>
          <p:cNvPr id="22" name="Text 11"/>
          <p:cNvSpPr/>
          <p:nvPr>
            <p:custDataLst>
              <p:tags r:id="rId24"/>
            </p:custDataLst>
          </p:nvPr>
        </p:nvSpPr>
        <p:spPr>
          <a:xfrm>
            <a:off x="340666" y="1917928"/>
            <a:ext cx="1840346" cy="9956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采用一键式操作流程，通过大图标按钮显著降低老年用户的学习成本和使用门槛。</a:t>
            </a:r>
            <a:endParaRPr lang="en-US" sz="1440" dirty="0"/>
          </a:p>
        </p:txBody>
      </p:sp>
      <p:sp>
        <p:nvSpPr>
          <p:cNvPr id="23" name="Text 12"/>
          <p:cNvSpPr/>
          <p:nvPr>
            <p:custDataLst>
              <p:tags r:id="rId25"/>
            </p:custDataLst>
          </p:nvPr>
        </p:nvSpPr>
        <p:spPr>
          <a:xfrm>
            <a:off x="2545777" y="1057434"/>
            <a:ext cx="1840687" cy="860450"/>
          </a:xfrm>
          <a:prstGeom prst="rect">
            <a:avLst/>
          </a:prstGeom>
          <a:noFill/>
        </p:spPr>
        <p:txBody>
          <a:bodyPr wrap="square" lIns="91440" tIns="91440" rIns="91440" bIns="91440" rtlCol="0" anchor="ctr"/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交互流程优化</a:t>
            </a:r>
            <a:endParaRPr lang="en-US" sz="1440" dirty="0"/>
          </a:p>
        </p:txBody>
      </p:sp>
      <p:sp>
        <p:nvSpPr>
          <p:cNvPr id="24" name="Text 13"/>
          <p:cNvSpPr/>
          <p:nvPr>
            <p:custDataLst>
              <p:tags r:id="rId26"/>
            </p:custDataLst>
          </p:nvPr>
        </p:nvSpPr>
        <p:spPr>
          <a:xfrm>
            <a:off x="2545947" y="1917928"/>
            <a:ext cx="1840346" cy="99822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2000"/>
              </a:lnSpc>
              <a:spcBef>
                <a:spcPts val="360"/>
              </a:spcBef>
              <a:buNone/>
            </a:pPr>
            <a:r>
              <a:rPr lang="en-US" sz="1295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精简传统OCR应用的7步操作至3步，聚焦拍照、识别核心功能，提升操作效率。</a:t>
            </a:r>
            <a:endParaRPr lang="en-US" sz="1440" dirty="0"/>
          </a:p>
        </p:txBody>
      </p:sp>
      <p:sp>
        <p:nvSpPr>
          <p:cNvPr id="25" name="Text 14"/>
          <p:cNvSpPr/>
          <p:nvPr>
            <p:custDataLst>
              <p:tags r:id="rId27"/>
            </p:custDataLst>
          </p:nvPr>
        </p:nvSpPr>
        <p:spPr>
          <a:xfrm>
            <a:off x="4751058" y="1057434"/>
            <a:ext cx="1840687" cy="860450"/>
          </a:xfrm>
          <a:prstGeom prst="rect">
            <a:avLst/>
          </a:prstGeom>
          <a:noFill/>
        </p:spPr>
        <p:txBody>
          <a:bodyPr wrap="square" lIns="91440" tIns="91440" rIns="91440" bIns="91440" rtlCol="0" anchor="ctr"/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适老化交互特性</a:t>
            </a:r>
            <a:endParaRPr lang="en-US" sz="1440" dirty="0"/>
          </a:p>
        </p:txBody>
      </p:sp>
      <p:sp>
        <p:nvSpPr>
          <p:cNvPr id="26" name="Text 15"/>
          <p:cNvSpPr/>
          <p:nvPr>
            <p:custDataLst>
              <p:tags r:id="rId28"/>
            </p:custDataLst>
          </p:nvPr>
        </p:nvSpPr>
        <p:spPr>
          <a:xfrm>
            <a:off x="4751229" y="1917928"/>
            <a:ext cx="1840346" cy="7924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集成高对比度界面确保视障用户也能独立完成文字识别全流程。</a:t>
            </a:r>
            <a:endParaRPr lang="en-US" sz="1440" dirty="0"/>
          </a:p>
        </p:txBody>
      </p:sp>
      <p:sp>
        <p:nvSpPr>
          <p:cNvPr id="27" name="Text 16"/>
          <p:cNvSpPr/>
          <p:nvPr>
            <p:custDataLst>
              <p:tags r:id="rId29"/>
            </p:custDataLst>
          </p:nvPr>
        </p:nvSpPr>
        <p:spPr>
          <a:xfrm>
            <a:off x="6956340" y="1057434"/>
            <a:ext cx="1840687" cy="860450"/>
          </a:xfrm>
          <a:prstGeom prst="rect">
            <a:avLst/>
          </a:prstGeom>
          <a:noFill/>
        </p:spPr>
        <p:txBody>
          <a:bodyPr wrap="square" lIns="91440" tIns="91440" rIns="91440" bIns="91440" rtlCol="0" anchor="ctr"/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多模态交互支持</a:t>
            </a:r>
            <a:endParaRPr lang="en-US" sz="1440" dirty="0"/>
          </a:p>
        </p:txBody>
      </p:sp>
      <p:sp>
        <p:nvSpPr>
          <p:cNvPr id="28" name="Text 17"/>
          <p:cNvSpPr/>
          <p:nvPr>
            <p:custDataLst>
              <p:tags r:id="rId30"/>
            </p:custDataLst>
          </p:nvPr>
        </p:nvSpPr>
        <p:spPr>
          <a:xfrm>
            <a:off x="6956511" y="1917928"/>
            <a:ext cx="1840346" cy="7924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同时支持触控、和物理按键操作，适配不同老年用户的操作习惯和身体条件。</a:t>
            </a:r>
            <a:endParaRPr lang="en-US" sz="14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25928" y="188635"/>
            <a:ext cx="8201446" cy="604398"/>
          </a:xfrm>
          <a:custGeom>
            <a:avLst/>
            <a:gdLst/>
            <a:ahLst/>
            <a:cxnLst/>
            <a:rect l="l" t="t" r="r" b="b"/>
            <a:pathLst>
              <a:path w="8201446" h="604398">
                <a:moveTo>
                  <a:pt x="0" y="0"/>
                </a:moveTo>
                <a:moveTo>
                  <a:pt x="0" y="0"/>
                </a:moveTo>
                <a:lnTo>
                  <a:pt x="8201446" y="0"/>
                </a:lnTo>
                <a:lnTo>
                  <a:pt x="8201446" y="604398"/>
                </a:lnTo>
                <a:lnTo>
                  <a:pt x="0" y="604398"/>
                </a:lnTo>
                <a:close/>
              </a:path>
            </a:pathLst>
          </a:custGeom>
          <a:solidFill>
            <a:srgbClr val="0F5FEA"/>
          </a:solidFill>
        </p:spPr>
      </p:sp>
      <p:sp>
        <p:nvSpPr>
          <p:cNvPr id="4" name="Text 1"/>
          <p:cNvSpPr/>
          <p:nvPr/>
        </p:nvSpPr>
        <p:spPr>
          <a:xfrm>
            <a:off x="429475" y="217031"/>
            <a:ext cx="8859402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多语言方言支持</a:t>
            </a:r>
            <a:endParaRPr lang="en-US" sz="1440" dirty="0"/>
          </a:p>
        </p:txBody>
      </p:sp>
      <p:sp>
        <p:nvSpPr>
          <p:cNvPr id="6" name="Shape 3"/>
          <p:cNvSpPr/>
          <p:nvPr>
            <p:custDataLst>
              <p:tags r:id="rId1"/>
            </p:custDataLst>
          </p:nvPr>
        </p:nvSpPr>
        <p:spPr>
          <a:xfrm>
            <a:off x="5613074" y="1947899"/>
            <a:ext cx="2241485" cy="593993"/>
          </a:xfrm>
          <a:custGeom>
            <a:avLst/>
            <a:gdLst/>
            <a:ahLst/>
            <a:cxnLst/>
            <a:rect l="l" t="t" r="r" b="b"/>
            <a:pathLst>
              <a:path w="2241485" h="593993">
                <a:moveTo>
                  <a:pt x="0" y="0"/>
                </a:moveTo>
                <a:moveTo>
                  <a:pt x="0" y="0"/>
                </a:moveTo>
                <a:lnTo>
                  <a:pt x="2241485" y="0"/>
                </a:lnTo>
                <a:lnTo>
                  <a:pt x="2241485" y="593993"/>
                </a:lnTo>
                <a:lnTo>
                  <a:pt x="0" y="593993"/>
                </a:lnTo>
                <a:close/>
              </a:path>
            </a:pathLst>
          </a:custGeom>
          <a:solidFill>
            <a:srgbClr val="0F5FEA"/>
          </a:solidFill>
        </p:spPr>
      </p:sp>
      <p:sp>
        <p:nvSpPr>
          <p:cNvPr id="7" name="Shape 4"/>
          <p:cNvSpPr/>
          <p:nvPr>
            <p:custDataLst>
              <p:tags r:id="rId2"/>
            </p:custDataLst>
          </p:nvPr>
        </p:nvSpPr>
        <p:spPr>
          <a:xfrm>
            <a:off x="3488272" y="1650902"/>
            <a:ext cx="2241485" cy="593993"/>
          </a:xfrm>
          <a:custGeom>
            <a:avLst/>
            <a:gdLst/>
            <a:ahLst/>
            <a:cxnLst/>
            <a:rect l="l" t="t" r="r" b="b"/>
            <a:pathLst>
              <a:path w="2241485" h="593993">
                <a:moveTo>
                  <a:pt x="0" y="0"/>
                </a:moveTo>
                <a:moveTo>
                  <a:pt x="0" y="0"/>
                </a:moveTo>
                <a:lnTo>
                  <a:pt x="2241485" y="0"/>
                </a:lnTo>
                <a:lnTo>
                  <a:pt x="2241485" y="593993"/>
                </a:lnTo>
                <a:lnTo>
                  <a:pt x="0" y="593993"/>
                </a:lnTo>
                <a:close/>
              </a:path>
            </a:pathLst>
          </a:custGeom>
          <a:solidFill>
            <a:srgbClr val="16A2FF"/>
          </a:solidFill>
        </p:spPr>
      </p:sp>
      <p:sp>
        <p:nvSpPr>
          <p:cNvPr id="8" name="Shape 5"/>
          <p:cNvSpPr/>
          <p:nvPr>
            <p:custDataLst>
              <p:tags r:id="rId3"/>
            </p:custDataLst>
          </p:nvPr>
        </p:nvSpPr>
        <p:spPr>
          <a:xfrm>
            <a:off x="1360470" y="1420935"/>
            <a:ext cx="2241485" cy="593993"/>
          </a:xfrm>
          <a:custGeom>
            <a:avLst/>
            <a:gdLst/>
            <a:ahLst/>
            <a:cxnLst/>
            <a:rect l="l" t="t" r="r" b="b"/>
            <a:pathLst>
              <a:path w="2241485" h="593993">
                <a:moveTo>
                  <a:pt x="0" y="0"/>
                </a:moveTo>
                <a:moveTo>
                  <a:pt x="0" y="0"/>
                </a:moveTo>
                <a:lnTo>
                  <a:pt x="2241485" y="0"/>
                </a:lnTo>
                <a:lnTo>
                  <a:pt x="2241485" y="593993"/>
                </a:lnTo>
                <a:lnTo>
                  <a:pt x="0" y="593993"/>
                </a:lnTo>
                <a:close/>
              </a:path>
            </a:pathLst>
          </a:custGeom>
          <a:solidFill>
            <a:srgbClr val="0F5FEA"/>
          </a:solidFill>
        </p:spPr>
      </p:sp>
      <p:sp>
        <p:nvSpPr>
          <p:cNvPr id="9" name="Text 6"/>
          <p:cNvSpPr/>
          <p:nvPr>
            <p:custDataLst>
              <p:tags r:id="rId4"/>
            </p:custDataLst>
          </p:nvPr>
        </p:nvSpPr>
        <p:spPr>
          <a:xfrm>
            <a:off x="1360470" y="1420935"/>
            <a:ext cx="851764" cy="56692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10" name="Text 7"/>
          <p:cNvSpPr/>
          <p:nvPr>
            <p:custDataLst>
              <p:tags r:id="rId5"/>
            </p:custDataLst>
          </p:nvPr>
        </p:nvSpPr>
        <p:spPr>
          <a:xfrm>
            <a:off x="3604955" y="1651207"/>
            <a:ext cx="851764" cy="56692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11" name="Text 8"/>
          <p:cNvSpPr/>
          <p:nvPr>
            <p:custDataLst>
              <p:tags r:id="rId6"/>
            </p:custDataLst>
          </p:nvPr>
        </p:nvSpPr>
        <p:spPr>
          <a:xfrm>
            <a:off x="5729756" y="1948051"/>
            <a:ext cx="851764" cy="56692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13" name="Text 10"/>
          <p:cNvSpPr/>
          <p:nvPr>
            <p:custDataLst>
              <p:tags r:id="rId7"/>
            </p:custDataLst>
          </p:nvPr>
        </p:nvSpPr>
        <p:spPr>
          <a:xfrm>
            <a:off x="1360470" y="2005353"/>
            <a:ext cx="2127802" cy="393192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多语言方言识别技术</a:t>
            </a:r>
            <a:endParaRPr lang="en-US" sz="1440" dirty="0"/>
          </a:p>
        </p:txBody>
      </p:sp>
      <p:sp>
        <p:nvSpPr>
          <p:cNvPr id="14" name="Text 11"/>
          <p:cNvSpPr/>
          <p:nvPr>
            <p:custDataLst>
              <p:tags r:id="rId8"/>
            </p:custDataLst>
          </p:nvPr>
        </p:nvSpPr>
        <p:spPr>
          <a:xfrm>
            <a:off x="1360470" y="2605900"/>
            <a:ext cx="2079924" cy="7924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集成阿里云百炼大模型，支持简体中文，并扩展粤语等方言词库提升覆盖率。</a:t>
            </a:r>
            <a:endParaRPr lang="en-US" sz="1440" dirty="0"/>
          </a:p>
        </p:txBody>
      </p:sp>
      <p:sp>
        <p:nvSpPr>
          <p:cNvPr id="15" name="Text 12"/>
          <p:cNvSpPr/>
          <p:nvPr>
            <p:custDataLst>
              <p:tags r:id="rId9"/>
            </p:custDataLst>
          </p:nvPr>
        </p:nvSpPr>
        <p:spPr>
          <a:xfrm>
            <a:off x="3488272" y="2235320"/>
            <a:ext cx="2124802" cy="393192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40" b="1" dirty="0">
                <a:solidFill>
                  <a:srgbClr val="16A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适老化交互设计</a:t>
            </a:r>
            <a:endParaRPr lang="en-US" sz="1440" dirty="0"/>
          </a:p>
        </p:txBody>
      </p:sp>
      <p:sp>
        <p:nvSpPr>
          <p:cNvPr id="16" name="Text 13"/>
          <p:cNvSpPr/>
          <p:nvPr>
            <p:custDataLst>
              <p:tags r:id="rId10"/>
            </p:custDataLst>
          </p:nvPr>
        </p:nvSpPr>
        <p:spPr>
          <a:xfrm>
            <a:off x="3488672" y="2835599"/>
            <a:ext cx="2124402" cy="7924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通过大图标按钮一键操作简化流程，降低老年用户使用门槛，提升交互友好度。</a:t>
            </a:r>
            <a:endParaRPr lang="en-US" sz="1440" dirty="0"/>
          </a:p>
        </p:txBody>
      </p:sp>
      <p:sp>
        <p:nvSpPr>
          <p:cNvPr id="17" name="Text 14"/>
          <p:cNvSpPr/>
          <p:nvPr>
            <p:custDataLst>
              <p:tags r:id="rId11"/>
            </p:custDataLst>
          </p:nvPr>
        </p:nvSpPr>
        <p:spPr>
          <a:xfrm>
            <a:off x="5613074" y="2512716"/>
            <a:ext cx="2124802" cy="393192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混合文本处理方案</a:t>
            </a:r>
            <a:endParaRPr lang="en-US" sz="1440" dirty="0"/>
          </a:p>
        </p:txBody>
      </p:sp>
      <p:sp>
        <p:nvSpPr>
          <p:cNvPr id="18" name="Text 15"/>
          <p:cNvSpPr/>
          <p:nvPr>
            <p:custDataLst>
              <p:tags r:id="rId12"/>
            </p:custDataLst>
          </p:nvPr>
        </p:nvSpPr>
        <p:spPr>
          <a:xfrm>
            <a:off x="5613074" y="3122484"/>
            <a:ext cx="2124802" cy="102412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自动检测文本类型（印刷体/手写体），动态切换识别模型，确保多语言场景下的高精度转换。</a:t>
            </a:r>
            <a:endParaRPr lang="en-US" sz="14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25928" y="188635"/>
            <a:ext cx="8201446" cy="604398"/>
          </a:xfrm>
          <a:custGeom>
            <a:avLst/>
            <a:gdLst/>
            <a:ahLst/>
            <a:cxnLst/>
            <a:rect l="l" t="t" r="r" b="b"/>
            <a:pathLst>
              <a:path w="8201446" h="604398">
                <a:moveTo>
                  <a:pt x="0" y="0"/>
                </a:moveTo>
                <a:moveTo>
                  <a:pt x="0" y="0"/>
                </a:moveTo>
                <a:lnTo>
                  <a:pt x="8201446" y="0"/>
                </a:lnTo>
                <a:lnTo>
                  <a:pt x="8201446" y="604398"/>
                </a:lnTo>
                <a:lnTo>
                  <a:pt x="0" y="604398"/>
                </a:lnTo>
                <a:close/>
              </a:path>
            </a:pathLst>
          </a:custGeom>
          <a:solidFill>
            <a:srgbClr val="0F5FEA"/>
          </a:solidFill>
        </p:spPr>
      </p:sp>
      <p:sp>
        <p:nvSpPr>
          <p:cNvPr id="4" name="Text 1"/>
          <p:cNvSpPr/>
          <p:nvPr/>
        </p:nvSpPr>
        <p:spPr>
          <a:xfrm>
            <a:off x="429475" y="217031"/>
            <a:ext cx="8859402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高对比度模式</a:t>
            </a:r>
            <a:endParaRPr lang="en-US" sz="1440" dirty="0"/>
          </a:p>
        </p:txBody>
      </p:sp>
      <p:sp>
        <p:nvSpPr>
          <p:cNvPr id="5" name="Shape 2"/>
          <p:cNvSpPr/>
          <p:nvPr>
            <p:custDataLst>
              <p:tags r:id="rId1"/>
            </p:custDataLst>
          </p:nvPr>
        </p:nvSpPr>
        <p:spPr>
          <a:xfrm>
            <a:off x="3573332" y="2047055"/>
            <a:ext cx="503278" cy="503278"/>
          </a:xfrm>
          <a:custGeom>
            <a:avLst/>
            <a:gdLst/>
            <a:ahLst/>
            <a:cxnLst/>
            <a:rect l="l" t="t" r="r" b="b"/>
            <a:pathLst>
              <a:path w="503278" h="503278">
                <a:moveTo>
                  <a:pt x="251639" y="0"/>
                </a:moveTo>
                <a:moveTo>
                  <a:pt x="251639" y="0"/>
                </a:moveTo>
                <a:cubicBezTo>
                  <a:pt x="390522" y="0"/>
                  <a:pt x="503278" y="112756"/>
                  <a:pt x="503278" y="251639"/>
                </a:cubicBezTo>
                <a:cubicBezTo>
                  <a:pt x="503278" y="390522"/>
                  <a:pt x="390522" y="503278"/>
                  <a:pt x="251639" y="503278"/>
                </a:cubicBezTo>
                <a:cubicBezTo>
                  <a:pt x="112756" y="503278"/>
                  <a:pt x="0" y="390522"/>
                  <a:pt x="0" y="251639"/>
                </a:cubicBezTo>
                <a:cubicBezTo>
                  <a:pt x="0" y="112756"/>
                  <a:pt x="112756" y="0"/>
                  <a:pt x="251639" y="0"/>
                </a:cubicBezTo>
                <a:close/>
              </a:path>
            </a:pathLst>
          </a:custGeom>
          <a:solidFill>
            <a:srgbClr val="16A2FF"/>
          </a:solidFill>
        </p:spPr>
      </p:sp>
      <p:pic>
        <p:nvPicPr>
          <p:cNvPr id="6" name="Image 0" descr="https://oceandoc-ai.obs.ap-southeast-3.myhuaweicloud.com/ppt_list_page/_19052329831_LCg0aP1732514685662-0536160787312864.png?authorization=c2ltcGxlLWp3dCBhaz1zcGFya2Rlc2s4MDAwMDAwMDAwMDE7ZXhwPTMzMDkzMTQ2OTQ7YWxnbz1obWFjLXNoYTI1NjtzaWc9T3hwcDhvbUw1WGhtUVRNQ050c1pjQVc1cWxOTWQzT3FCQitYeVFiM1pxVT0=&amp;x_location=7YfmxI7B7uKO7jlRxIftd60XeLD=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676048" y="2149770"/>
            <a:ext cx="297847" cy="297847"/>
          </a:xfrm>
          <a:prstGeom prst="rect">
            <a:avLst/>
          </a:prstGeom>
        </p:spPr>
      </p:pic>
      <p:sp>
        <p:nvSpPr>
          <p:cNvPr id="7" name="Shape 3"/>
          <p:cNvSpPr/>
          <p:nvPr>
            <p:custDataLst>
              <p:tags r:id="rId4"/>
            </p:custDataLst>
          </p:nvPr>
        </p:nvSpPr>
        <p:spPr>
          <a:xfrm>
            <a:off x="3573332" y="3031288"/>
            <a:ext cx="503278" cy="503278"/>
          </a:xfrm>
          <a:custGeom>
            <a:avLst/>
            <a:gdLst/>
            <a:ahLst/>
            <a:cxnLst/>
            <a:rect l="l" t="t" r="r" b="b"/>
            <a:pathLst>
              <a:path w="503278" h="503278">
                <a:moveTo>
                  <a:pt x="251639" y="0"/>
                </a:moveTo>
                <a:moveTo>
                  <a:pt x="251639" y="0"/>
                </a:moveTo>
                <a:cubicBezTo>
                  <a:pt x="390522" y="0"/>
                  <a:pt x="503278" y="112756"/>
                  <a:pt x="503278" y="251639"/>
                </a:cubicBezTo>
                <a:cubicBezTo>
                  <a:pt x="503278" y="390522"/>
                  <a:pt x="390522" y="503278"/>
                  <a:pt x="251639" y="503278"/>
                </a:cubicBezTo>
                <a:cubicBezTo>
                  <a:pt x="112756" y="503278"/>
                  <a:pt x="0" y="390522"/>
                  <a:pt x="0" y="251639"/>
                </a:cubicBezTo>
                <a:cubicBezTo>
                  <a:pt x="0" y="112756"/>
                  <a:pt x="112756" y="0"/>
                  <a:pt x="251639" y="0"/>
                </a:cubicBezTo>
                <a:close/>
              </a:path>
            </a:pathLst>
          </a:custGeom>
          <a:solidFill>
            <a:srgbClr val="0F5FEA"/>
          </a:solidFill>
        </p:spPr>
      </p:sp>
      <p:pic>
        <p:nvPicPr>
          <p:cNvPr id="8" name="Image 1" descr="https://oceandoc-ai.obs.ap-southeast-3.myhuaweicloud.com/ppt_list_page/_19052329831_uTDMEZ1732514694176-08056073287339853.png?authorization=c2ltcGxlLWp3dCBhaz1zcGFya2Rlc2s4MDAwMDAwMDAwMDE7ZXhwPTMzMDkzMTQ3MDE7YWxnbz1obWFjLXNoYTI1NjtzaWc9ekxLaW9idTh2eEdNdzVVV0xXSXNsYzJWUFNzaGNESml5ZzJnNUdKZHNKQT0=&amp;x_location=7YfmxI7B7uKO7jlRxIftd60XeLD=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67998" y="3125954"/>
            <a:ext cx="313947" cy="313947"/>
          </a:xfrm>
          <a:prstGeom prst="rect">
            <a:avLst/>
          </a:prstGeom>
        </p:spPr>
      </p:pic>
      <p:sp>
        <p:nvSpPr>
          <p:cNvPr id="9" name="Shape 4"/>
          <p:cNvSpPr/>
          <p:nvPr>
            <p:custDataLst>
              <p:tags r:id="rId7"/>
            </p:custDataLst>
          </p:nvPr>
        </p:nvSpPr>
        <p:spPr>
          <a:xfrm>
            <a:off x="3573332" y="4059393"/>
            <a:ext cx="503278" cy="503278"/>
          </a:xfrm>
          <a:custGeom>
            <a:avLst/>
            <a:gdLst/>
            <a:ahLst/>
            <a:cxnLst/>
            <a:rect l="l" t="t" r="r" b="b"/>
            <a:pathLst>
              <a:path w="503278" h="503278">
                <a:moveTo>
                  <a:pt x="251639" y="0"/>
                </a:moveTo>
                <a:moveTo>
                  <a:pt x="251639" y="0"/>
                </a:moveTo>
                <a:cubicBezTo>
                  <a:pt x="390522" y="0"/>
                  <a:pt x="503278" y="112756"/>
                  <a:pt x="503278" y="251639"/>
                </a:cubicBezTo>
                <a:cubicBezTo>
                  <a:pt x="503278" y="390522"/>
                  <a:pt x="390522" y="503278"/>
                  <a:pt x="251639" y="503278"/>
                </a:cubicBezTo>
                <a:cubicBezTo>
                  <a:pt x="112756" y="503278"/>
                  <a:pt x="0" y="390522"/>
                  <a:pt x="0" y="251639"/>
                </a:cubicBezTo>
                <a:cubicBezTo>
                  <a:pt x="0" y="112756"/>
                  <a:pt x="112756" y="0"/>
                  <a:pt x="251639" y="0"/>
                </a:cubicBezTo>
                <a:close/>
              </a:path>
            </a:pathLst>
          </a:custGeom>
          <a:solidFill>
            <a:srgbClr val="16A2FF"/>
          </a:solidFill>
        </p:spPr>
      </p:sp>
      <p:pic>
        <p:nvPicPr>
          <p:cNvPr id="10" name="Image 2" descr="https://oceandoc-ai.obs.ap-southeast-3.myhuaweicloud.com/ppt_list_page/_19052329831_y63oFi1732514699286-07869239987903869.png?authorization=c2ltcGxlLWp3dCBhaz1zcGFya2Rlc2s4MDAwMDAwMDAwMDE7ZXhwPTMzMDkzMTQ3MDY7YWxnbz1obWFjLXNoYTI1NjtzaWc9eXd1OXk4NisvcExnV3NOUmVIdHd4RzRKcnJCUkhYM3VxdStpUzJUTVI4RT0=&amp;x_location=7YfmxI7B7uKO7jlRxIftd60XeLD=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680073" y="4166134"/>
            <a:ext cx="289797" cy="289797"/>
          </a:xfrm>
          <a:prstGeom prst="rect">
            <a:avLst/>
          </a:prstGeom>
        </p:spPr>
      </p:pic>
      <p:sp>
        <p:nvSpPr>
          <p:cNvPr id="11" name="Shape 5"/>
          <p:cNvSpPr/>
          <p:nvPr>
            <p:custDataLst>
              <p:tags r:id="rId10"/>
            </p:custDataLst>
          </p:nvPr>
        </p:nvSpPr>
        <p:spPr>
          <a:xfrm>
            <a:off x="3573332" y="1055972"/>
            <a:ext cx="503278" cy="503278"/>
          </a:xfrm>
          <a:custGeom>
            <a:avLst/>
            <a:gdLst/>
            <a:ahLst/>
            <a:cxnLst/>
            <a:rect l="l" t="t" r="r" b="b"/>
            <a:pathLst>
              <a:path w="503278" h="503278">
                <a:moveTo>
                  <a:pt x="251639" y="0"/>
                </a:moveTo>
                <a:moveTo>
                  <a:pt x="251639" y="0"/>
                </a:moveTo>
                <a:cubicBezTo>
                  <a:pt x="390522" y="0"/>
                  <a:pt x="503278" y="112756"/>
                  <a:pt x="503278" y="251639"/>
                </a:cubicBezTo>
                <a:cubicBezTo>
                  <a:pt x="503278" y="390522"/>
                  <a:pt x="390522" y="503278"/>
                  <a:pt x="251639" y="503278"/>
                </a:cubicBezTo>
                <a:cubicBezTo>
                  <a:pt x="112756" y="503278"/>
                  <a:pt x="0" y="390522"/>
                  <a:pt x="0" y="251639"/>
                </a:cubicBezTo>
                <a:cubicBezTo>
                  <a:pt x="0" y="112756"/>
                  <a:pt x="112756" y="0"/>
                  <a:pt x="251639" y="0"/>
                </a:cubicBezTo>
                <a:close/>
              </a:path>
            </a:pathLst>
          </a:custGeom>
          <a:solidFill>
            <a:srgbClr val="0F5FEA"/>
          </a:solidFill>
        </p:spPr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683401" y="1166041"/>
            <a:ext cx="283140" cy="28314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037" y="363251"/>
            <a:ext cx="3436864" cy="4582485"/>
          </a:xfrm>
          <a:prstGeom prst="rect">
            <a:avLst/>
          </a:prstGeom>
        </p:spPr>
      </p:pic>
      <p:sp>
        <p:nvSpPr>
          <p:cNvPr id="14" name="Text 6"/>
          <p:cNvSpPr/>
          <p:nvPr>
            <p:custDataLst>
              <p:tags r:id="rId14"/>
            </p:custDataLst>
          </p:nvPr>
        </p:nvSpPr>
        <p:spPr>
          <a:xfrm>
            <a:off x="4121080" y="833510"/>
            <a:ext cx="4765364" cy="36576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高对比度模式设计原理</a:t>
            </a:r>
            <a:endParaRPr lang="en-US" sz="1440" dirty="0"/>
          </a:p>
        </p:txBody>
      </p:sp>
      <p:sp>
        <p:nvSpPr>
          <p:cNvPr id="15" name="Text 7"/>
          <p:cNvSpPr/>
          <p:nvPr>
            <p:custDataLst>
              <p:tags r:id="rId15"/>
            </p:custDataLst>
          </p:nvPr>
        </p:nvSpPr>
        <p:spPr>
          <a:xfrm>
            <a:off x="4121080" y="1064460"/>
            <a:ext cx="4753729" cy="60350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31000"/>
              </a:lnSpc>
              <a:spcBef>
                <a:spcPts val="360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采用增强色彩对比技术，确保界面元素在强光环境下仍保持清晰可辨，适配老年用户视觉需求。</a:t>
            </a:r>
            <a:endParaRPr lang="en-US" sz="1440" dirty="0"/>
          </a:p>
        </p:txBody>
      </p:sp>
      <p:sp>
        <p:nvSpPr>
          <p:cNvPr id="16" name="Text 8"/>
          <p:cNvSpPr/>
          <p:nvPr>
            <p:custDataLst>
              <p:tags r:id="rId16"/>
            </p:custDataLst>
          </p:nvPr>
        </p:nvSpPr>
        <p:spPr>
          <a:xfrm>
            <a:off x="4121080" y="1853940"/>
            <a:ext cx="4765364" cy="36576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视觉优化实现方案</a:t>
            </a:r>
            <a:endParaRPr lang="en-US" sz="1440" dirty="0"/>
          </a:p>
        </p:txBody>
      </p:sp>
      <p:sp>
        <p:nvSpPr>
          <p:cNvPr id="17" name="Text 9"/>
          <p:cNvSpPr/>
          <p:nvPr>
            <p:custDataLst>
              <p:tags r:id="rId17"/>
            </p:custDataLst>
          </p:nvPr>
        </p:nvSpPr>
        <p:spPr>
          <a:xfrm>
            <a:off x="4121080" y="2085746"/>
            <a:ext cx="4753692" cy="60350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31000"/>
              </a:lnSpc>
              <a:spcBef>
                <a:spcPts val="360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通过动态调整明暗对比度阈值，实现文本与背景的智能适配，降低阅读疲劳感。</a:t>
            </a:r>
            <a:endParaRPr lang="en-US" sz="1440" dirty="0"/>
          </a:p>
        </p:txBody>
      </p:sp>
      <p:sp>
        <p:nvSpPr>
          <p:cNvPr id="18" name="Text 10"/>
          <p:cNvSpPr/>
          <p:nvPr>
            <p:custDataLst>
              <p:tags r:id="rId18"/>
            </p:custDataLst>
          </p:nvPr>
        </p:nvSpPr>
        <p:spPr>
          <a:xfrm>
            <a:off x="4121080" y="2874370"/>
            <a:ext cx="4765364" cy="37490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29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用户交互体验升级</a:t>
            </a:r>
            <a:endParaRPr lang="en-US" sz="1440" dirty="0"/>
          </a:p>
        </p:txBody>
      </p:sp>
      <p:sp>
        <p:nvSpPr>
          <p:cNvPr id="19" name="Text 11"/>
          <p:cNvSpPr/>
          <p:nvPr>
            <p:custDataLst>
              <p:tags r:id="rId19"/>
            </p:custDataLst>
          </p:nvPr>
        </p:nvSpPr>
        <p:spPr>
          <a:xfrm>
            <a:off x="4121080" y="3107131"/>
            <a:ext cx="4753692" cy="3860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31000"/>
              </a:lnSpc>
              <a:spcBef>
                <a:spcPts val="360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结合大字体显示，构建高对比度交互体系，提升操作直观性。</a:t>
            </a:r>
            <a:endParaRPr lang="en-US" sz="1440" dirty="0"/>
          </a:p>
        </p:txBody>
      </p:sp>
      <p:sp>
        <p:nvSpPr>
          <p:cNvPr id="20" name="Text 12"/>
          <p:cNvSpPr/>
          <p:nvPr>
            <p:custDataLst>
              <p:tags r:id="rId20"/>
            </p:custDataLst>
          </p:nvPr>
        </p:nvSpPr>
        <p:spPr>
          <a:xfrm>
            <a:off x="4121080" y="3894800"/>
            <a:ext cx="4765364" cy="36576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技术兼容性保障</a:t>
            </a:r>
            <a:endParaRPr lang="en-US" sz="1440" dirty="0"/>
          </a:p>
        </p:txBody>
      </p:sp>
      <p:sp>
        <p:nvSpPr>
          <p:cNvPr id="21" name="Text 13"/>
          <p:cNvSpPr/>
          <p:nvPr>
            <p:custDataLst>
              <p:tags r:id="rId21"/>
            </p:custDataLst>
          </p:nvPr>
        </p:nvSpPr>
        <p:spPr>
          <a:xfrm>
            <a:off x="4121080" y="4128516"/>
            <a:ext cx="4753692" cy="60350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31000"/>
              </a:lnSpc>
              <a:spcBef>
                <a:spcPts val="360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基于OpenHarmony系统特性深度优化，确保高对比度模式与核心识别功能的无缝协同。</a:t>
            </a:r>
            <a:endParaRPr lang="en-US" sz="14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44736" y="1365228"/>
            <a:ext cx="1646234" cy="15544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7200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4293526" y="2715737"/>
            <a:ext cx="3897443" cy="67665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系统架构实现</a:t>
            </a:r>
            <a:endParaRPr lang="en-US" sz="14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25928" y="188635"/>
            <a:ext cx="8201446" cy="604398"/>
          </a:xfrm>
          <a:custGeom>
            <a:avLst/>
            <a:gdLst/>
            <a:ahLst/>
            <a:cxnLst/>
            <a:rect l="l" t="t" r="r" b="b"/>
            <a:pathLst>
              <a:path w="8201446" h="604398">
                <a:moveTo>
                  <a:pt x="0" y="0"/>
                </a:moveTo>
                <a:moveTo>
                  <a:pt x="0" y="0"/>
                </a:moveTo>
                <a:lnTo>
                  <a:pt x="8201446" y="0"/>
                </a:lnTo>
                <a:lnTo>
                  <a:pt x="8201446" y="604398"/>
                </a:lnTo>
                <a:lnTo>
                  <a:pt x="0" y="604398"/>
                </a:lnTo>
                <a:close/>
              </a:path>
            </a:pathLst>
          </a:custGeom>
          <a:solidFill>
            <a:srgbClr val="0F5FEA"/>
          </a:solidFill>
        </p:spPr>
      </p:sp>
      <p:sp>
        <p:nvSpPr>
          <p:cNvPr id="4" name="Text 1"/>
          <p:cNvSpPr/>
          <p:nvPr/>
        </p:nvSpPr>
        <p:spPr>
          <a:xfrm>
            <a:off x="429475" y="217031"/>
            <a:ext cx="8859402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MVC分层架构</a:t>
            </a:r>
            <a:endParaRPr lang="en-US" sz="144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511" y="908665"/>
            <a:ext cx="4729118" cy="389203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33" y="1167215"/>
            <a:ext cx="3144590" cy="485378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197" y="1167878"/>
            <a:ext cx="3124890" cy="485378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4130371" y="908665"/>
            <a:ext cx="4729118" cy="3892035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297" y="2274482"/>
            <a:ext cx="1025100" cy="1025100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5698" y="2524882"/>
            <a:ext cx="524299" cy="524299"/>
          </a:xfrm>
          <a:prstGeom prst="rect">
            <a:avLst/>
          </a:prstGeom>
        </p:spPr>
      </p:pic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33" y="2884496"/>
            <a:ext cx="3144590" cy="485378"/>
          </a:xfrm>
          <a:prstGeom prst="rect">
            <a:avLst/>
          </a:prstGeom>
        </p:spPr>
      </p:pic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197" y="2884496"/>
            <a:ext cx="3124890" cy="485378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561933" y="1167215"/>
            <a:ext cx="3144590" cy="485378"/>
          </a:xfrm>
          <a:prstGeom prst="rect">
            <a:avLst/>
          </a:prstGeom>
          <a:noFill/>
        </p:spPr>
        <p:txBody>
          <a:bodyPr wrap="square" lIns="91440" tIns="91440" rIns="91440" bIns="91440" rtlCol="0" anchor="ctr"/>
          <a:lstStyle/>
          <a:p>
            <a:pPr marL="0" indent="0" algn="ctr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MVC分层架构设计原理</a:t>
            </a:r>
            <a:endParaRPr lang="en-US" sz="1440" dirty="0"/>
          </a:p>
        </p:txBody>
      </p:sp>
      <p:sp>
        <p:nvSpPr>
          <p:cNvPr id="14" name="Text 3"/>
          <p:cNvSpPr/>
          <p:nvPr/>
        </p:nvSpPr>
        <p:spPr>
          <a:xfrm>
            <a:off x="561933" y="1645778"/>
            <a:ext cx="3263872" cy="84124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采用模型-视图-控制器三层架构，实现业务逻辑、数据展示与用户交互的分离，提升系统可维护性和扩展性。</a:t>
            </a:r>
            <a:endParaRPr lang="en-US" sz="1440" dirty="0"/>
          </a:p>
        </p:txBody>
      </p:sp>
      <p:sp>
        <p:nvSpPr>
          <p:cNvPr id="15" name="Text 4"/>
          <p:cNvSpPr/>
          <p:nvPr/>
        </p:nvSpPr>
        <p:spPr>
          <a:xfrm>
            <a:off x="5436197" y="1167215"/>
            <a:ext cx="3124890" cy="485378"/>
          </a:xfrm>
          <a:prstGeom prst="rect">
            <a:avLst/>
          </a:prstGeom>
          <a:noFill/>
        </p:spPr>
        <p:txBody>
          <a:bodyPr wrap="square" lIns="91440" tIns="91440" rIns="91440" bIns="91440" rtlCol="0" anchor="ctr"/>
          <a:lstStyle/>
          <a:p>
            <a:pPr marL="0" indent="0" algn="ctr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前端交互层（View）</a:t>
            </a:r>
            <a:endParaRPr lang="en-US" sz="1440" dirty="0"/>
          </a:p>
        </p:txBody>
      </p:sp>
      <p:sp>
        <p:nvSpPr>
          <p:cNvPr id="16" name="Text 5"/>
          <p:cNvSpPr/>
          <p:nvPr/>
        </p:nvSpPr>
        <p:spPr>
          <a:xfrm>
            <a:off x="5317662" y="1645778"/>
            <a:ext cx="3243425" cy="84124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负责用户界面展示与操作响应，集成大字体、高对比度等适老化设计，确保老年用户无障碍使用。</a:t>
            </a:r>
            <a:endParaRPr lang="en-US" sz="1440" dirty="0"/>
          </a:p>
        </p:txBody>
      </p:sp>
      <p:sp>
        <p:nvSpPr>
          <p:cNvPr id="17" name="Text 6"/>
          <p:cNvSpPr/>
          <p:nvPr/>
        </p:nvSpPr>
        <p:spPr>
          <a:xfrm>
            <a:off x="561933" y="2884496"/>
            <a:ext cx="3144590" cy="485378"/>
          </a:xfrm>
          <a:prstGeom prst="rect">
            <a:avLst/>
          </a:prstGeom>
          <a:noFill/>
        </p:spPr>
        <p:txBody>
          <a:bodyPr wrap="square" lIns="91440" tIns="91440" rIns="91440" bIns="91440" rtlCol="0" anchor="ctr"/>
          <a:lstStyle/>
          <a:p>
            <a:pPr marL="0" indent="0" algn="ctr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业务逻辑层（Controller）</a:t>
            </a:r>
            <a:endParaRPr lang="en-US" sz="1440" dirty="0"/>
          </a:p>
        </p:txBody>
      </p:sp>
      <p:sp>
        <p:nvSpPr>
          <p:cNvPr id="18" name="Text 7"/>
          <p:cNvSpPr/>
          <p:nvPr/>
        </p:nvSpPr>
        <p:spPr>
          <a:xfrm>
            <a:off x="561933" y="3362396"/>
            <a:ext cx="3263872" cy="84124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协调图像采集、预处理与识别流程，通过事件总线实现模块间高效通信，保障业务流程连贯性。</a:t>
            </a:r>
            <a:endParaRPr lang="en-US" sz="1440" dirty="0"/>
          </a:p>
        </p:txBody>
      </p:sp>
      <p:sp>
        <p:nvSpPr>
          <p:cNvPr id="19" name="Text 8"/>
          <p:cNvSpPr/>
          <p:nvPr/>
        </p:nvSpPr>
        <p:spPr>
          <a:xfrm>
            <a:off x="5436197" y="2884496"/>
            <a:ext cx="3124890" cy="485378"/>
          </a:xfrm>
          <a:prstGeom prst="rect">
            <a:avLst/>
          </a:prstGeom>
          <a:noFill/>
        </p:spPr>
        <p:txBody>
          <a:bodyPr wrap="square" lIns="91440" tIns="91440" rIns="91440" bIns="91440" rtlCol="0" anchor="ctr"/>
          <a:lstStyle/>
          <a:p>
            <a:pPr marL="0" indent="0" algn="ctr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数据处理层（Model）</a:t>
            </a:r>
            <a:endParaRPr lang="en-US" sz="1440" dirty="0"/>
          </a:p>
        </p:txBody>
      </p:sp>
      <p:sp>
        <p:nvSpPr>
          <p:cNvPr id="20" name="Text 9"/>
          <p:cNvSpPr/>
          <p:nvPr/>
        </p:nvSpPr>
        <p:spPr>
          <a:xfrm>
            <a:off x="5317662" y="3362396"/>
            <a:ext cx="3243425" cy="60706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封装阿里云百炼API调用及数据转换逻辑，支持多模态文本识别，输出结构化结果。</a:t>
            </a:r>
            <a:endParaRPr lang="en-US" sz="14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25928" y="188635"/>
            <a:ext cx="8201446" cy="604398"/>
          </a:xfrm>
          <a:custGeom>
            <a:avLst/>
            <a:gdLst/>
            <a:ahLst/>
            <a:cxnLst/>
            <a:rect l="l" t="t" r="r" b="b"/>
            <a:pathLst>
              <a:path w="8201446" h="604398">
                <a:moveTo>
                  <a:pt x="0" y="0"/>
                </a:moveTo>
                <a:moveTo>
                  <a:pt x="0" y="0"/>
                </a:moveTo>
                <a:lnTo>
                  <a:pt x="8201446" y="0"/>
                </a:lnTo>
                <a:lnTo>
                  <a:pt x="8201446" y="604398"/>
                </a:lnTo>
                <a:lnTo>
                  <a:pt x="0" y="604398"/>
                </a:lnTo>
                <a:close/>
              </a:path>
            </a:pathLst>
          </a:custGeom>
          <a:solidFill>
            <a:srgbClr val="0F5FEA"/>
          </a:solidFill>
        </p:spPr>
      </p:sp>
      <p:sp>
        <p:nvSpPr>
          <p:cNvPr id="4" name="Text 1"/>
          <p:cNvSpPr/>
          <p:nvPr/>
        </p:nvSpPr>
        <p:spPr>
          <a:xfrm>
            <a:off x="429475" y="217031"/>
            <a:ext cx="8859402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图像采集模块</a:t>
            </a:r>
            <a:endParaRPr lang="en-US" sz="1440" dirty="0"/>
          </a:p>
        </p:txBody>
      </p:sp>
      <p:pic>
        <p:nvPicPr>
          <p:cNvPr id="5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51183" y="925116"/>
            <a:ext cx="3997757" cy="179953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23751" y="903732"/>
            <a:ext cx="1234168" cy="511298"/>
          </a:xfrm>
          <a:prstGeom prst="rect">
            <a:avLst/>
          </a:prstGeom>
        </p:spPr>
      </p:pic>
      <p:sp>
        <p:nvSpPr>
          <p:cNvPr id="7" name="Text 2"/>
          <p:cNvSpPr/>
          <p:nvPr>
            <p:custDataLst>
              <p:tags r:id="rId5"/>
            </p:custDataLst>
          </p:nvPr>
        </p:nvSpPr>
        <p:spPr>
          <a:xfrm>
            <a:off x="4651183" y="861108"/>
            <a:ext cx="1206736" cy="56692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pic>
        <p:nvPicPr>
          <p:cNvPr id="8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2122" y="2903477"/>
            <a:ext cx="3997757" cy="179953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4904" y="2882093"/>
            <a:ext cx="1234168" cy="511298"/>
          </a:xfrm>
          <a:prstGeom prst="rect">
            <a:avLst/>
          </a:prstGeom>
        </p:spPr>
      </p:pic>
      <p:sp>
        <p:nvSpPr>
          <p:cNvPr id="10" name="Text 3"/>
          <p:cNvSpPr/>
          <p:nvPr>
            <p:custDataLst>
              <p:tags r:id="rId8"/>
            </p:custDataLst>
          </p:nvPr>
        </p:nvSpPr>
        <p:spPr>
          <a:xfrm>
            <a:off x="522336" y="2839469"/>
            <a:ext cx="1206736" cy="56692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pic>
        <p:nvPicPr>
          <p:cNvPr id="11" name="Image 4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22336" y="925116"/>
            <a:ext cx="3997757" cy="179968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94904" y="903732"/>
            <a:ext cx="1234168" cy="511298"/>
          </a:xfrm>
          <a:prstGeom prst="rect">
            <a:avLst/>
          </a:prstGeom>
        </p:spPr>
      </p:pic>
      <p:sp>
        <p:nvSpPr>
          <p:cNvPr id="13" name="Text 4"/>
          <p:cNvSpPr/>
          <p:nvPr>
            <p:custDataLst>
              <p:tags r:id="rId13"/>
            </p:custDataLst>
          </p:nvPr>
        </p:nvSpPr>
        <p:spPr>
          <a:xfrm>
            <a:off x="522336" y="861108"/>
            <a:ext cx="1206736" cy="56692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pic>
        <p:nvPicPr>
          <p:cNvPr id="14" name="Image 6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651183" y="2903187"/>
            <a:ext cx="3997757" cy="1799539"/>
          </a:xfrm>
          <a:prstGeom prst="rect">
            <a:avLst/>
          </a:prstGeom>
        </p:spPr>
      </p:pic>
      <p:pic>
        <p:nvPicPr>
          <p:cNvPr id="15" name="Image 7" descr="preencoded.pn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623751" y="2882093"/>
            <a:ext cx="1234168" cy="511298"/>
          </a:xfrm>
          <a:prstGeom prst="rect">
            <a:avLst/>
          </a:prstGeom>
        </p:spPr>
      </p:pic>
      <p:sp>
        <p:nvSpPr>
          <p:cNvPr id="16" name="Text 5"/>
          <p:cNvSpPr/>
          <p:nvPr>
            <p:custDataLst>
              <p:tags r:id="rId17"/>
            </p:custDataLst>
          </p:nvPr>
        </p:nvSpPr>
        <p:spPr>
          <a:xfrm>
            <a:off x="4651183" y="2839469"/>
            <a:ext cx="1206736" cy="56692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440" dirty="0"/>
          </a:p>
        </p:txBody>
      </p:sp>
      <p:sp>
        <p:nvSpPr>
          <p:cNvPr id="17" name="Text 6"/>
          <p:cNvSpPr/>
          <p:nvPr>
            <p:custDataLst>
              <p:tags r:id="rId18"/>
            </p:custDataLst>
          </p:nvPr>
        </p:nvSpPr>
        <p:spPr>
          <a:xfrm>
            <a:off x="1756562" y="925116"/>
            <a:ext cx="2763531" cy="42062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图像采集功能实现</a:t>
            </a:r>
            <a:endParaRPr lang="en-US" sz="1440" dirty="0"/>
          </a:p>
        </p:txBody>
      </p:sp>
      <p:sp>
        <p:nvSpPr>
          <p:cNvPr id="18" name="Text 7"/>
          <p:cNvSpPr/>
          <p:nvPr>
            <p:custDataLst>
              <p:tags r:id="rId19"/>
            </p:custDataLst>
          </p:nvPr>
        </p:nvSpPr>
        <p:spPr>
          <a:xfrm>
            <a:off x="687046" y="1443828"/>
            <a:ext cx="3668337" cy="81381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通过HarmonyOS原生Camera API实现一键拍摄，支持相册导入，简化老年人操作流程，提升使用便捷性。</a:t>
            </a:r>
            <a:endParaRPr lang="en-US" sz="1440" dirty="0"/>
          </a:p>
        </p:txBody>
      </p:sp>
      <p:sp>
        <p:nvSpPr>
          <p:cNvPr id="19" name="Text 8"/>
          <p:cNvSpPr/>
          <p:nvPr>
            <p:custDataLst>
              <p:tags r:id="rId20"/>
            </p:custDataLst>
          </p:nvPr>
        </p:nvSpPr>
        <p:spPr>
          <a:xfrm>
            <a:off x="5894496" y="925116"/>
            <a:ext cx="2754600" cy="42062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16A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图像预处理技术</a:t>
            </a:r>
            <a:endParaRPr lang="en-US" sz="1440" dirty="0"/>
          </a:p>
        </p:txBody>
      </p:sp>
      <p:sp>
        <p:nvSpPr>
          <p:cNvPr id="20" name="Text 9"/>
          <p:cNvSpPr/>
          <p:nvPr>
            <p:custDataLst>
              <p:tags r:id="rId21"/>
            </p:custDataLst>
          </p:nvPr>
        </p:nvSpPr>
        <p:spPr>
          <a:xfrm>
            <a:off x="4815971" y="1443828"/>
            <a:ext cx="3668337" cy="81381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自动将彩色图像转换为灰度图，降低计算资源消耗，为后续文字识别提供标准化输入数据。</a:t>
            </a:r>
            <a:endParaRPr lang="en-US" sz="1440" dirty="0"/>
          </a:p>
        </p:txBody>
      </p:sp>
      <p:sp>
        <p:nvSpPr>
          <p:cNvPr id="21" name="Text 10"/>
          <p:cNvSpPr/>
          <p:nvPr>
            <p:custDataLst>
              <p:tags r:id="rId22"/>
            </p:custDataLst>
          </p:nvPr>
        </p:nvSpPr>
        <p:spPr>
          <a:xfrm>
            <a:off x="1765649" y="2903477"/>
            <a:ext cx="2754600" cy="42062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16A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数据传递机制</a:t>
            </a:r>
            <a:endParaRPr lang="en-US" sz="1440" dirty="0"/>
          </a:p>
        </p:txBody>
      </p:sp>
      <p:sp>
        <p:nvSpPr>
          <p:cNvPr id="22" name="Text 11"/>
          <p:cNvSpPr/>
          <p:nvPr>
            <p:custDataLst>
              <p:tags r:id="rId23"/>
            </p:custDataLst>
          </p:nvPr>
        </p:nvSpPr>
        <p:spPr>
          <a:xfrm>
            <a:off x="687124" y="3431333"/>
            <a:ext cx="3668337" cy="81381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采用事件总线传输JSON格式图像数据，确保模块间高效通信，保障系统响应速度与稳定性。</a:t>
            </a:r>
            <a:endParaRPr lang="en-US" sz="1440" dirty="0"/>
          </a:p>
        </p:txBody>
      </p:sp>
      <p:sp>
        <p:nvSpPr>
          <p:cNvPr id="23" name="Text 12"/>
          <p:cNvSpPr/>
          <p:nvPr>
            <p:custDataLst>
              <p:tags r:id="rId24"/>
            </p:custDataLst>
          </p:nvPr>
        </p:nvSpPr>
        <p:spPr>
          <a:xfrm>
            <a:off x="5885565" y="2903477"/>
            <a:ext cx="2763531" cy="42062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适老化交互设计</a:t>
            </a:r>
            <a:endParaRPr lang="en-US" sz="1440" dirty="0"/>
          </a:p>
        </p:txBody>
      </p:sp>
      <p:sp>
        <p:nvSpPr>
          <p:cNvPr id="24" name="Text 13"/>
          <p:cNvSpPr/>
          <p:nvPr>
            <p:custDataLst>
              <p:tags r:id="rId25"/>
            </p:custDataLst>
          </p:nvPr>
        </p:nvSpPr>
        <p:spPr>
          <a:xfrm>
            <a:off x="4815893" y="3431333"/>
            <a:ext cx="3668337" cy="5892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集成大图标按钮功能，针对老年用户优化操作路径，降低学习成本。</a:t>
            </a:r>
            <a:endParaRPr lang="en-US" sz="14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25928" y="188635"/>
            <a:ext cx="8201446" cy="604398"/>
          </a:xfrm>
          <a:custGeom>
            <a:avLst/>
            <a:gdLst/>
            <a:ahLst/>
            <a:cxnLst/>
            <a:rect l="l" t="t" r="r" b="b"/>
            <a:pathLst>
              <a:path w="8201446" h="604398">
                <a:moveTo>
                  <a:pt x="0" y="0"/>
                </a:moveTo>
                <a:moveTo>
                  <a:pt x="0" y="0"/>
                </a:moveTo>
                <a:lnTo>
                  <a:pt x="8201446" y="0"/>
                </a:lnTo>
                <a:lnTo>
                  <a:pt x="8201446" y="604398"/>
                </a:lnTo>
                <a:lnTo>
                  <a:pt x="0" y="604398"/>
                </a:lnTo>
                <a:close/>
              </a:path>
            </a:pathLst>
          </a:custGeom>
          <a:solidFill>
            <a:srgbClr val="0F5FEA"/>
          </a:solidFill>
        </p:spPr>
      </p:sp>
      <p:sp>
        <p:nvSpPr>
          <p:cNvPr id="4" name="Text 1"/>
          <p:cNvSpPr/>
          <p:nvPr/>
        </p:nvSpPr>
        <p:spPr>
          <a:xfrm>
            <a:off x="429475" y="217031"/>
            <a:ext cx="8859402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预处理与识别模块</a:t>
            </a:r>
            <a:endParaRPr lang="en-US" sz="1440" dirty="0"/>
          </a:p>
        </p:txBody>
      </p:sp>
      <p:pic>
        <p:nvPicPr>
          <p:cNvPr id="5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085139" y="1107892"/>
            <a:ext cx="2973722" cy="322153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85139" y="1107892"/>
            <a:ext cx="2973722" cy="3221532"/>
          </a:xfrm>
          <a:prstGeom prst="rect">
            <a:avLst/>
          </a:prstGeom>
        </p:spPr>
      </p:pic>
      <p:sp>
        <p:nvSpPr>
          <p:cNvPr id="7" name="Text 2"/>
          <p:cNvSpPr/>
          <p:nvPr>
            <p:custDataLst>
              <p:tags r:id="rId5"/>
            </p:custDataLst>
          </p:nvPr>
        </p:nvSpPr>
        <p:spPr>
          <a:xfrm>
            <a:off x="4227652" y="1634463"/>
            <a:ext cx="688696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8" name="Text 3"/>
          <p:cNvSpPr/>
          <p:nvPr>
            <p:custDataLst>
              <p:tags r:id="rId6"/>
            </p:custDataLst>
          </p:nvPr>
        </p:nvSpPr>
        <p:spPr>
          <a:xfrm>
            <a:off x="4227652" y="2382435"/>
            <a:ext cx="688696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9" name="Text 4"/>
          <p:cNvSpPr/>
          <p:nvPr>
            <p:custDataLst>
              <p:tags r:id="rId7"/>
            </p:custDataLst>
          </p:nvPr>
        </p:nvSpPr>
        <p:spPr>
          <a:xfrm>
            <a:off x="4087853" y="3064806"/>
            <a:ext cx="968295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10" name="Text 5"/>
          <p:cNvSpPr/>
          <p:nvPr>
            <p:custDataLst>
              <p:tags r:id="rId8"/>
            </p:custDataLst>
          </p:nvPr>
        </p:nvSpPr>
        <p:spPr>
          <a:xfrm>
            <a:off x="4166140" y="3780784"/>
            <a:ext cx="811720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440" dirty="0"/>
          </a:p>
        </p:txBody>
      </p:sp>
      <p:sp>
        <p:nvSpPr>
          <p:cNvPr id="11" name="Text 6"/>
          <p:cNvSpPr/>
          <p:nvPr>
            <p:custDataLst>
              <p:tags r:id="rId9"/>
            </p:custDataLst>
          </p:nvPr>
        </p:nvSpPr>
        <p:spPr>
          <a:xfrm>
            <a:off x="269204" y="1247599"/>
            <a:ext cx="2750173" cy="374904"/>
          </a:xfrm>
          <a:prstGeom prst="rect">
            <a:avLst/>
          </a:prstGeom>
          <a:noFill/>
        </p:spPr>
        <p:txBody>
          <a:bodyPr wrap="square" lIns="91440" tIns="91440" rIns="91440" bIns="91440" rtlCol="0" anchor="ctr"/>
          <a:lstStyle/>
          <a:p>
            <a:pPr marL="0" indent="0" algn="r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图像处理模块架构</a:t>
            </a:r>
            <a:endParaRPr lang="en-US" sz="1440" dirty="0"/>
          </a:p>
        </p:txBody>
      </p:sp>
      <p:sp>
        <p:nvSpPr>
          <p:cNvPr id="12" name="Text 7"/>
          <p:cNvSpPr/>
          <p:nvPr>
            <p:custDataLst>
              <p:tags r:id="rId10"/>
            </p:custDataLst>
          </p:nvPr>
        </p:nvSpPr>
        <p:spPr>
          <a:xfrm>
            <a:off x="269204" y="1630522"/>
            <a:ext cx="2750173" cy="81381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采用HarmonyOS原生Camera API实现图像采集，通过灰度转换降低计算负载，确保为文字识别模块提供标准化输入数据。</a:t>
            </a:r>
            <a:endParaRPr lang="en-US" sz="1440" dirty="0"/>
          </a:p>
        </p:txBody>
      </p:sp>
      <p:sp>
        <p:nvSpPr>
          <p:cNvPr id="13" name="Text 8"/>
          <p:cNvSpPr/>
          <p:nvPr>
            <p:custDataLst>
              <p:tags r:id="rId11"/>
            </p:custDataLst>
          </p:nvPr>
        </p:nvSpPr>
        <p:spPr>
          <a:xfrm>
            <a:off x="6124694" y="1247599"/>
            <a:ext cx="2760848" cy="374904"/>
          </a:xfrm>
          <a:prstGeom prst="rect">
            <a:avLst/>
          </a:prstGeom>
          <a:noFill/>
        </p:spPr>
        <p:txBody>
          <a:bodyPr wrap="square" lIns="91440" tIns="91440" rIns="91440" bIns="91440" rtlCol="0" anchor="ctr"/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文字识别核心技术</a:t>
            </a:r>
            <a:endParaRPr lang="en-US" sz="1440" dirty="0"/>
          </a:p>
        </p:txBody>
      </p:sp>
      <p:sp>
        <p:nvSpPr>
          <p:cNvPr id="14" name="Text 9"/>
          <p:cNvSpPr/>
          <p:nvPr>
            <p:custDataLst>
              <p:tags r:id="rId12"/>
            </p:custDataLst>
          </p:nvPr>
        </p:nvSpPr>
        <p:spPr>
          <a:xfrm>
            <a:off x="6124651" y="1630522"/>
            <a:ext cx="2760891" cy="7924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集成阿里云百炼大模型API，支持印刷体、手写体识别，通过动态模型选择策略提升识别准确率至行业领先水平。</a:t>
            </a:r>
            <a:endParaRPr lang="en-US" sz="1440" dirty="0"/>
          </a:p>
        </p:txBody>
      </p:sp>
      <p:sp>
        <p:nvSpPr>
          <p:cNvPr id="15" name="Text 10"/>
          <p:cNvSpPr/>
          <p:nvPr>
            <p:custDataLst>
              <p:tags r:id="rId13"/>
            </p:custDataLst>
          </p:nvPr>
        </p:nvSpPr>
        <p:spPr>
          <a:xfrm>
            <a:off x="269204" y="2939629"/>
            <a:ext cx="2750173" cy="374904"/>
          </a:xfrm>
          <a:prstGeom prst="rect">
            <a:avLst/>
          </a:prstGeom>
          <a:noFill/>
        </p:spPr>
        <p:txBody>
          <a:bodyPr wrap="square" lIns="91440" tIns="91440" rIns="91440" bIns="91440" rtlCol="0" anchor="ctr"/>
          <a:lstStyle/>
          <a:p>
            <a:pPr marL="0" indent="0" algn="r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模块间数据交互</a:t>
            </a:r>
            <a:endParaRPr lang="en-US" sz="1440" dirty="0"/>
          </a:p>
        </p:txBody>
      </p:sp>
      <p:sp>
        <p:nvSpPr>
          <p:cNvPr id="16" name="Text 11"/>
          <p:cNvSpPr/>
          <p:nvPr>
            <p:custDataLst>
              <p:tags r:id="rId14"/>
            </p:custDataLst>
          </p:nvPr>
        </p:nvSpPr>
        <p:spPr>
          <a:xfrm>
            <a:off x="269204" y="3332074"/>
            <a:ext cx="2750173" cy="81381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基于事件总线通信机制，图像数据以JSON格式封装传输，实现预处理与识别模块的高效协同，保障业务流程无缝衔接。</a:t>
            </a:r>
            <a:endParaRPr lang="en-US" sz="1440" dirty="0"/>
          </a:p>
        </p:txBody>
      </p:sp>
      <p:sp>
        <p:nvSpPr>
          <p:cNvPr id="17" name="Text 12"/>
          <p:cNvSpPr/>
          <p:nvPr>
            <p:custDataLst>
              <p:tags r:id="rId15"/>
            </p:custDataLst>
          </p:nvPr>
        </p:nvSpPr>
        <p:spPr>
          <a:xfrm>
            <a:off x="6124694" y="2939629"/>
            <a:ext cx="2760848" cy="374904"/>
          </a:xfrm>
          <a:prstGeom prst="rect">
            <a:avLst/>
          </a:prstGeom>
          <a:noFill/>
        </p:spPr>
        <p:txBody>
          <a:bodyPr wrap="square" lIns="91440" tIns="91440" rIns="91440" bIns="91440" rtlCol="0" anchor="ctr"/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关键接口设计</a:t>
            </a:r>
            <a:endParaRPr lang="en-US" sz="1440" dirty="0"/>
          </a:p>
        </p:txBody>
      </p:sp>
      <p:sp>
        <p:nvSpPr>
          <p:cNvPr id="18" name="Text 13"/>
          <p:cNvSpPr/>
          <p:nvPr>
            <p:custDataLst>
              <p:tags r:id="rId16"/>
            </p:custDataLst>
          </p:nvPr>
        </p:nvSpPr>
        <p:spPr>
          <a:xfrm>
            <a:off x="6124694" y="3332074"/>
            <a:ext cx="2760848" cy="81381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提供Base64编码转换、AI服务调用等标准化接口，支持异步Promise处理，确保系统扩展性与第三方服务兼容性。</a:t>
            </a:r>
            <a:endParaRPr lang="en-US" sz="14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44736" y="1365228"/>
            <a:ext cx="1646234" cy="15544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7200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4293526" y="2715737"/>
            <a:ext cx="3897443" cy="66040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20000"/>
              </a:lnSpc>
              <a:spcBef>
                <a:spcPts val="360"/>
              </a:spcBef>
              <a:buNone/>
            </a:pPr>
            <a:r>
              <a:rPr lang="zh-CN" altLang="en-US" sz="259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项目视频</a:t>
            </a:r>
            <a:r>
              <a:rPr lang="zh-CN" altLang="en-US" sz="259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展示</a:t>
            </a:r>
            <a:endParaRPr lang="zh-CN" altLang="en-US" sz="2590" b="1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25928" y="188635"/>
            <a:ext cx="8201446" cy="604398"/>
          </a:xfrm>
          <a:custGeom>
            <a:avLst/>
            <a:gdLst/>
            <a:ahLst/>
            <a:cxnLst/>
            <a:rect l="l" t="t" r="r" b="b"/>
            <a:pathLst>
              <a:path w="8201446" h="604398">
                <a:moveTo>
                  <a:pt x="0" y="0"/>
                </a:moveTo>
                <a:moveTo>
                  <a:pt x="0" y="0"/>
                </a:moveTo>
                <a:lnTo>
                  <a:pt x="8201446" y="0"/>
                </a:lnTo>
                <a:lnTo>
                  <a:pt x="8201446" y="604398"/>
                </a:lnTo>
                <a:lnTo>
                  <a:pt x="0" y="604398"/>
                </a:lnTo>
                <a:close/>
              </a:path>
            </a:pathLst>
          </a:custGeom>
          <a:solidFill>
            <a:srgbClr val="0F5FEA"/>
          </a:solidFill>
        </p:spPr>
      </p:sp>
      <p:sp>
        <p:nvSpPr>
          <p:cNvPr id="4" name="Text 1"/>
          <p:cNvSpPr/>
          <p:nvPr/>
        </p:nvSpPr>
        <p:spPr>
          <a:xfrm>
            <a:off x="429475" y="217031"/>
            <a:ext cx="8859402" cy="50165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zh-CN" alt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项目视频</a:t>
            </a:r>
            <a:r>
              <a:rPr lang="zh-CN" alt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展示</a:t>
            </a:r>
            <a:endParaRPr lang="zh-CN" altLang="en-US" sz="173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2" name="af843e3aee32a51975e2f6f02bdd458f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166745" y="1125855"/>
            <a:ext cx="1951355" cy="3288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292516" y="950815"/>
            <a:ext cx="2558968" cy="8686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3600" b="1" dirty="0">
                <a:solidFill>
                  <a:srgbClr val="0F5FEA">
                    <a:alpha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3533668" y="660671"/>
            <a:ext cx="2031357" cy="100584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320" b="1" kern="0" spc="72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1711516" y="2084709"/>
            <a:ext cx="3017520" cy="45720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项目背景与意义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1098868" y="2002413"/>
            <a:ext cx="713232" cy="621792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5286654" y="2057277"/>
            <a:ext cx="3017520" cy="45720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核心功能设计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4674006" y="1974981"/>
            <a:ext cx="713232" cy="621792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9" name="Text 6"/>
          <p:cNvSpPr/>
          <p:nvPr/>
        </p:nvSpPr>
        <p:spPr>
          <a:xfrm>
            <a:off x="1711516" y="2681130"/>
            <a:ext cx="3017520" cy="45720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技术创新亮点</a:t>
            </a:r>
            <a:endParaRPr lang="en-US" sz="1440" dirty="0"/>
          </a:p>
        </p:txBody>
      </p:sp>
      <p:sp>
        <p:nvSpPr>
          <p:cNvPr id="10" name="Text 7"/>
          <p:cNvSpPr/>
          <p:nvPr/>
        </p:nvSpPr>
        <p:spPr>
          <a:xfrm>
            <a:off x="1098868" y="2598834"/>
            <a:ext cx="713232" cy="621792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11" name="Text 8"/>
          <p:cNvSpPr/>
          <p:nvPr/>
        </p:nvSpPr>
        <p:spPr>
          <a:xfrm>
            <a:off x="5286654" y="2653698"/>
            <a:ext cx="3017520" cy="45720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系统架构实现</a:t>
            </a:r>
            <a:endParaRPr lang="en-US" sz="1440" dirty="0"/>
          </a:p>
        </p:txBody>
      </p:sp>
      <p:sp>
        <p:nvSpPr>
          <p:cNvPr id="12" name="Text 9"/>
          <p:cNvSpPr/>
          <p:nvPr/>
        </p:nvSpPr>
        <p:spPr>
          <a:xfrm>
            <a:off x="4674006" y="2571402"/>
            <a:ext cx="713232" cy="621792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440" dirty="0"/>
          </a:p>
        </p:txBody>
      </p:sp>
      <p:sp>
        <p:nvSpPr>
          <p:cNvPr id="13" name="Text 10"/>
          <p:cNvSpPr/>
          <p:nvPr/>
        </p:nvSpPr>
        <p:spPr>
          <a:xfrm>
            <a:off x="1711516" y="3277551"/>
            <a:ext cx="3017520" cy="44831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zh-CN" altLang="en-US" sz="144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项目视频</a:t>
            </a:r>
            <a:r>
              <a:rPr lang="zh-CN" altLang="en-US" sz="144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展示</a:t>
            </a:r>
            <a:endParaRPr lang="zh-CN" altLang="en-US" sz="1440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98868" y="3195255"/>
            <a:ext cx="713232" cy="621792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440" dirty="0"/>
          </a:p>
        </p:txBody>
      </p:sp>
      <p:sp>
        <p:nvSpPr>
          <p:cNvPr id="15" name="Text 12"/>
          <p:cNvSpPr/>
          <p:nvPr/>
        </p:nvSpPr>
        <p:spPr>
          <a:xfrm>
            <a:off x="5286654" y="3250119"/>
            <a:ext cx="3017520" cy="45720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优化与解决方案</a:t>
            </a:r>
            <a:endParaRPr lang="en-US" sz="1440" dirty="0"/>
          </a:p>
        </p:txBody>
      </p:sp>
      <p:sp>
        <p:nvSpPr>
          <p:cNvPr id="16" name="Text 13"/>
          <p:cNvSpPr/>
          <p:nvPr/>
        </p:nvSpPr>
        <p:spPr>
          <a:xfrm>
            <a:off x="4674006" y="3167823"/>
            <a:ext cx="713232" cy="621792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44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44736" y="1365228"/>
            <a:ext cx="1646234" cy="15544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7200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4293526" y="2715737"/>
            <a:ext cx="3897443" cy="67665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优化与解决方案</a:t>
            </a:r>
            <a:endParaRPr lang="en-US" sz="144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25928" y="188635"/>
            <a:ext cx="8201446" cy="604398"/>
          </a:xfrm>
          <a:custGeom>
            <a:avLst/>
            <a:gdLst/>
            <a:ahLst/>
            <a:cxnLst/>
            <a:rect l="l" t="t" r="r" b="b"/>
            <a:pathLst>
              <a:path w="8201446" h="604398">
                <a:moveTo>
                  <a:pt x="0" y="0"/>
                </a:moveTo>
                <a:moveTo>
                  <a:pt x="0" y="0"/>
                </a:moveTo>
                <a:lnTo>
                  <a:pt x="8201446" y="0"/>
                </a:lnTo>
                <a:lnTo>
                  <a:pt x="8201446" y="604398"/>
                </a:lnTo>
                <a:lnTo>
                  <a:pt x="0" y="604398"/>
                </a:lnTo>
                <a:close/>
              </a:path>
            </a:pathLst>
          </a:custGeom>
          <a:solidFill>
            <a:srgbClr val="0F5FEA"/>
          </a:solidFill>
        </p:spPr>
      </p:sp>
      <p:sp>
        <p:nvSpPr>
          <p:cNvPr id="4" name="Text 1"/>
          <p:cNvSpPr/>
          <p:nvPr/>
        </p:nvSpPr>
        <p:spPr>
          <a:xfrm>
            <a:off x="429475" y="217031"/>
            <a:ext cx="8859402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手写体识别优化</a:t>
            </a:r>
            <a:endParaRPr lang="en-US" sz="144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610" y="1957730"/>
            <a:ext cx="2365033" cy="275920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67540" y="2513793"/>
            <a:ext cx="749325" cy="749325"/>
          </a:xfrm>
          <a:custGeom>
            <a:avLst/>
            <a:gdLst/>
            <a:ahLst/>
            <a:cxnLst/>
            <a:rect l="l" t="t" r="r" b="b"/>
            <a:pathLst>
              <a:path w="749325" h="749325">
                <a:moveTo>
                  <a:pt x="374662" y="0"/>
                </a:moveTo>
                <a:moveTo>
                  <a:pt x="374662" y="0"/>
                </a:moveTo>
                <a:cubicBezTo>
                  <a:pt x="581444" y="0"/>
                  <a:pt x="749325" y="167881"/>
                  <a:pt x="749325" y="374662"/>
                </a:cubicBezTo>
                <a:cubicBezTo>
                  <a:pt x="749325" y="581444"/>
                  <a:pt x="581444" y="749325"/>
                  <a:pt x="374662" y="749325"/>
                </a:cubicBezTo>
                <a:cubicBezTo>
                  <a:pt x="167881" y="749325"/>
                  <a:pt x="0" y="581444"/>
                  <a:pt x="0" y="374662"/>
                </a:cubicBezTo>
                <a:cubicBezTo>
                  <a:pt x="0" y="167881"/>
                  <a:pt x="167881" y="0"/>
                  <a:pt x="374662" y="0"/>
                </a:cubicBezTo>
                <a:close/>
              </a:path>
            </a:pathLst>
          </a:custGeom>
          <a:solidFill>
            <a:srgbClr val="0F5FEA"/>
          </a:solidFill>
        </p:spPr>
      </p:sp>
      <p:sp>
        <p:nvSpPr>
          <p:cNvPr id="7" name="Shape 3"/>
          <p:cNvSpPr/>
          <p:nvPr/>
        </p:nvSpPr>
        <p:spPr>
          <a:xfrm>
            <a:off x="537349" y="1486114"/>
            <a:ext cx="1035741" cy="1035741"/>
          </a:xfrm>
          <a:custGeom>
            <a:avLst/>
            <a:gdLst/>
            <a:ahLst/>
            <a:cxnLst/>
            <a:rect l="l" t="t" r="r" b="b"/>
            <a:pathLst>
              <a:path w="1035741" h="1035741">
                <a:moveTo>
                  <a:pt x="517870" y="0"/>
                </a:moveTo>
                <a:moveTo>
                  <a:pt x="517870" y="0"/>
                </a:moveTo>
                <a:cubicBezTo>
                  <a:pt x="803691" y="0"/>
                  <a:pt x="1035741" y="232050"/>
                  <a:pt x="1035741" y="517870"/>
                </a:cubicBezTo>
                <a:cubicBezTo>
                  <a:pt x="1035741" y="803691"/>
                  <a:pt x="803691" y="1035741"/>
                  <a:pt x="517870" y="1035741"/>
                </a:cubicBezTo>
                <a:cubicBezTo>
                  <a:pt x="232050" y="1035741"/>
                  <a:pt x="0" y="803691"/>
                  <a:pt x="0" y="517870"/>
                </a:cubicBezTo>
                <a:cubicBezTo>
                  <a:pt x="0" y="232050"/>
                  <a:pt x="232050" y="0"/>
                  <a:pt x="517870" y="0"/>
                </a:cubicBezTo>
                <a:close/>
              </a:path>
            </a:pathLst>
          </a:custGeom>
          <a:solidFill>
            <a:srgbClr val="16A2FF"/>
          </a:solidFill>
        </p:spPr>
      </p:sp>
      <p:sp>
        <p:nvSpPr>
          <p:cNvPr id="8" name="Shape 4"/>
          <p:cNvSpPr/>
          <p:nvPr/>
        </p:nvSpPr>
        <p:spPr>
          <a:xfrm>
            <a:off x="1564975" y="1040130"/>
            <a:ext cx="1281788" cy="1281788"/>
          </a:xfrm>
          <a:custGeom>
            <a:avLst/>
            <a:gdLst/>
            <a:ahLst/>
            <a:cxnLst/>
            <a:rect l="l" t="t" r="r" b="b"/>
            <a:pathLst>
              <a:path w="1281788" h="1281788">
                <a:moveTo>
                  <a:pt x="640894" y="0"/>
                </a:moveTo>
                <a:moveTo>
                  <a:pt x="640894" y="0"/>
                </a:moveTo>
                <a:cubicBezTo>
                  <a:pt x="994613" y="0"/>
                  <a:pt x="1281788" y="287175"/>
                  <a:pt x="1281788" y="640894"/>
                </a:cubicBezTo>
                <a:cubicBezTo>
                  <a:pt x="1281788" y="994613"/>
                  <a:pt x="994613" y="1281788"/>
                  <a:pt x="640894" y="1281788"/>
                </a:cubicBezTo>
                <a:cubicBezTo>
                  <a:pt x="287175" y="1281788"/>
                  <a:pt x="0" y="994613"/>
                  <a:pt x="0" y="640894"/>
                </a:cubicBezTo>
                <a:cubicBezTo>
                  <a:pt x="0" y="287175"/>
                  <a:pt x="287175" y="0"/>
                  <a:pt x="640894" y="0"/>
                </a:cubicBezTo>
                <a:close/>
              </a:path>
            </a:pathLst>
          </a:custGeom>
          <a:solidFill>
            <a:srgbClr val="0F5FEA"/>
          </a:solidFill>
        </p:spPr>
      </p:sp>
      <p:sp>
        <p:nvSpPr>
          <p:cNvPr id="9" name="Shape 5"/>
          <p:cNvSpPr/>
          <p:nvPr/>
        </p:nvSpPr>
        <p:spPr>
          <a:xfrm>
            <a:off x="2523569" y="1695722"/>
            <a:ext cx="982064" cy="982064"/>
          </a:xfrm>
          <a:custGeom>
            <a:avLst/>
            <a:gdLst/>
            <a:ahLst/>
            <a:cxnLst/>
            <a:rect l="l" t="t" r="r" b="b"/>
            <a:pathLst>
              <a:path w="982064" h="982064">
                <a:moveTo>
                  <a:pt x="491032" y="0"/>
                </a:moveTo>
                <a:moveTo>
                  <a:pt x="491032" y="0"/>
                </a:moveTo>
                <a:cubicBezTo>
                  <a:pt x="762040" y="0"/>
                  <a:pt x="982064" y="220024"/>
                  <a:pt x="982064" y="491032"/>
                </a:cubicBezTo>
                <a:cubicBezTo>
                  <a:pt x="982064" y="762040"/>
                  <a:pt x="762040" y="982064"/>
                  <a:pt x="491032" y="982064"/>
                </a:cubicBezTo>
                <a:cubicBezTo>
                  <a:pt x="220024" y="982064"/>
                  <a:pt x="0" y="762040"/>
                  <a:pt x="0" y="491032"/>
                </a:cubicBezTo>
                <a:cubicBezTo>
                  <a:pt x="0" y="220024"/>
                  <a:pt x="220024" y="0"/>
                  <a:pt x="491032" y="0"/>
                </a:cubicBezTo>
                <a:close/>
              </a:path>
            </a:pathLst>
          </a:custGeom>
          <a:solidFill>
            <a:srgbClr val="16A2FF"/>
          </a:solidFill>
        </p:spPr>
      </p:sp>
      <p:sp>
        <p:nvSpPr>
          <p:cNvPr id="10" name="Shape 6"/>
          <p:cNvSpPr/>
          <p:nvPr/>
        </p:nvSpPr>
        <p:spPr>
          <a:xfrm>
            <a:off x="3103858" y="2367638"/>
            <a:ext cx="622755" cy="622755"/>
          </a:xfrm>
          <a:custGeom>
            <a:avLst/>
            <a:gdLst/>
            <a:ahLst/>
            <a:cxnLst/>
            <a:rect l="l" t="t" r="r" b="b"/>
            <a:pathLst>
              <a:path w="622755" h="622755">
                <a:moveTo>
                  <a:pt x="311378" y="0"/>
                </a:moveTo>
                <a:moveTo>
                  <a:pt x="311378" y="0"/>
                </a:moveTo>
                <a:cubicBezTo>
                  <a:pt x="483232" y="0"/>
                  <a:pt x="622755" y="139524"/>
                  <a:pt x="622755" y="311378"/>
                </a:cubicBezTo>
                <a:cubicBezTo>
                  <a:pt x="622755" y="483232"/>
                  <a:pt x="483232" y="622755"/>
                  <a:pt x="311378" y="622755"/>
                </a:cubicBezTo>
                <a:cubicBezTo>
                  <a:pt x="139524" y="622755"/>
                  <a:pt x="0" y="483232"/>
                  <a:pt x="0" y="311378"/>
                </a:cubicBezTo>
                <a:cubicBezTo>
                  <a:pt x="0" y="139524"/>
                  <a:pt x="139524" y="0"/>
                  <a:pt x="311378" y="0"/>
                </a:cubicBezTo>
                <a:close/>
              </a:path>
            </a:pathLst>
          </a:custGeom>
          <a:solidFill>
            <a:srgbClr val="0F5FEA"/>
          </a:solidFill>
        </p:spPr>
      </p:sp>
      <p:sp>
        <p:nvSpPr>
          <p:cNvPr id="11" name="Text 7"/>
          <p:cNvSpPr/>
          <p:nvPr/>
        </p:nvSpPr>
        <p:spPr>
          <a:xfrm>
            <a:off x="619045" y="1679372"/>
            <a:ext cx="872348" cy="64922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4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12" name="Text 8"/>
          <p:cNvSpPr/>
          <p:nvPr/>
        </p:nvSpPr>
        <p:spPr>
          <a:xfrm>
            <a:off x="1760949" y="1274116"/>
            <a:ext cx="872348" cy="81381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331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13" name="Text 9"/>
          <p:cNvSpPr/>
          <p:nvPr/>
        </p:nvSpPr>
        <p:spPr>
          <a:xfrm>
            <a:off x="306029" y="2577559"/>
            <a:ext cx="872348" cy="621792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14" name="Text 10"/>
          <p:cNvSpPr/>
          <p:nvPr/>
        </p:nvSpPr>
        <p:spPr>
          <a:xfrm>
            <a:off x="2578433" y="1854826"/>
            <a:ext cx="872348" cy="621792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440" dirty="0"/>
          </a:p>
        </p:txBody>
      </p:sp>
      <p:sp>
        <p:nvSpPr>
          <p:cNvPr id="15" name="Text 11"/>
          <p:cNvSpPr/>
          <p:nvPr>
            <p:custDataLst>
              <p:tags r:id="rId2"/>
            </p:custDataLst>
          </p:nvPr>
        </p:nvSpPr>
        <p:spPr>
          <a:xfrm>
            <a:off x="4008620" y="833510"/>
            <a:ext cx="4877824" cy="36576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手写体识别优化方案</a:t>
            </a:r>
            <a:endParaRPr lang="en-US" sz="1440" dirty="0"/>
          </a:p>
        </p:txBody>
      </p:sp>
      <p:sp>
        <p:nvSpPr>
          <p:cNvPr id="16" name="Text 12"/>
          <p:cNvSpPr/>
          <p:nvPr>
            <p:custDataLst>
              <p:tags r:id="rId3"/>
            </p:custDataLst>
          </p:nvPr>
        </p:nvSpPr>
        <p:spPr>
          <a:xfrm>
            <a:off x="4008620" y="1064460"/>
            <a:ext cx="4865914" cy="60350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31000"/>
              </a:lnSpc>
              <a:spcBef>
                <a:spcPts val="360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针对老年用户手写体识别率低的问题，采用本地化样本训练与混合识别策略，将准确率从58%显著提升。</a:t>
            </a:r>
            <a:endParaRPr lang="en-US" sz="1440" dirty="0"/>
          </a:p>
        </p:txBody>
      </p:sp>
      <p:sp>
        <p:nvSpPr>
          <p:cNvPr id="17" name="Text 13"/>
          <p:cNvSpPr/>
          <p:nvPr>
            <p:custDataLst>
              <p:tags r:id="rId4"/>
            </p:custDataLst>
          </p:nvPr>
        </p:nvSpPr>
        <p:spPr>
          <a:xfrm>
            <a:off x="4008620" y="1853940"/>
            <a:ext cx="4877824" cy="36576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多模态识别技术</a:t>
            </a:r>
            <a:endParaRPr lang="en-US" sz="1440" dirty="0"/>
          </a:p>
        </p:txBody>
      </p:sp>
      <p:sp>
        <p:nvSpPr>
          <p:cNvPr id="18" name="Text 14"/>
          <p:cNvSpPr/>
          <p:nvPr>
            <p:custDataLst>
              <p:tags r:id="rId5"/>
            </p:custDataLst>
          </p:nvPr>
        </p:nvSpPr>
        <p:spPr>
          <a:xfrm>
            <a:off x="4008620" y="2085746"/>
            <a:ext cx="4865876" cy="60350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31000"/>
              </a:lnSpc>
              <a:spcBef>
                <a:spcPts val="360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集成印刷体、手写体及表格识别模型，根据笔迹特征自动切换最优算法，确保复杂场景下的高精度输出。</a:t>
            </a:r>
            <a:endParaRPr lang="en-US" sz="1440" dirty="0"/>
          </a:p>
        </p:txBody>
      </p:sp>
      <p:sp>
        <p:nvSpPr>
          <p:cNvPr id="19" name="Text 15"/>
          <p:cNvSpPr/>
          <p:nvPr>
            <p:custDataLst>
              <p:tags r:id="rId6"/>
            </p:custDataLst>
          </p:nvPr>
        </p:nvSpPr>
        <p:spPr>
          <a:xfrm>
            <a:off x="4008620" y="2874370"/>
            <a:ext cx="4877824" cy="36576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适老化交互设计</a:t>
            </a:r>
            <a:endParaRPr lang="en-US" sz="1440" dirty="0"/>
          </a:p>
        </p:txBody>
      </p:sp>
      <p:sp>
        <p:nvSpPr>
          <p:cNvPr id="20" name="Text 16"/>
          <p:cNvSpPr/>
          <p:nvPr>
            <p:custDataLst>
              <p:tags r:id="rId7"/>
            </p:custDataLst>
          </p:nvPr>
        </p:nvSpPr>
        <p:spPr>
          <a:xfrm>
            <a:off x="4008620" y="3107131"/>
            <a:ext cx="4865876" cy="3860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31000"/>
              </a:lnSpc>
              <a:spcBef>
                <a:spcPts val="360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通过大图标按钮及一键式操作简化流程，降低老年用户使用门槛，提升操作效率。</a:t>
            </a:r>
            <a:endParaRPr lang="en-US" sz="1440" dirty="0"/>
          </a:p>
        </p:txBody>
      </p:sp>
      <p:sp>
        <p:nvSpPr>
          <p:cNvPr id="21" name="Text 17"/>
          <p:cNvSpPr/>
          <p:nvPr>
            <p:custDataLst>
              <p:tags r:id="rId8"/>
            </p:custDataLst>
          </p:nvPr>
        </p:nvSpPr>
        <p:spPr>
          <a:xfrm>
            <a:off x="4008620" y="3894800"/>
            <a:ext cx="4877824" cy="36576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算法性能优化</a:t>
            </a:r>
            <a:endParaRPr lang="en-US" sz="1440" dirty="0"/>
          </a:p>
        </p:txBody>
      </p:sp>
      <p:sp>
        <p:nvSpPr>
          <p:cNvPr id="22" name="Text 18"/>
          <p:cNvSpPr/>
          <p:nvPr>
            <p:custDataLst>
              <p:tags r:id="rId9"/>
            </p:custDataLst>
          </p:nvPr>
        </p:nvSpPr>
        <p:spPr>
          <a:xfrm>
            <a:off x="4008620" y="4128516"/>
            <a:ext cx="4865876" cy="60350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31000"/>
              </a:lnSpc>
              <a:spcBef>
                <a:spcPts val="360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结合阿里云百炼大模型进行图像预处理与灰度转换，减少计算资源消耗，加速识别响应速度。</a:t>
            </a:r>
            <a:endParaRPr lang="en-US" sz="144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25928" y="188635"/>
            <a:ext cx="8201446" cy="604398"/>
          </a:xfrm>
          <a:custGeom>
            <a:avLst/>
            <a:gdLst/>
            <a:ahLst/>
            <a:cxnLst/>
            <a:rect l="l" t="t" r="r" b="b"/>
            <a:pathLst>
              <a:path w="8201446" h="604398">
                <a:moveTo>
                  <a:pt x="0" y="0"/>
                </a:moveTo>
                <a:moveTo>
                  <a:pt x="0" y="0"/>
                </a:moveTo>
                <a:lnTo>
                  <a:pt x="8201446" y="0"/>
                </a:lnTo>
                <a:lnTo>
                  <a:pt x="8201446" y="604398"/>
                </a:lnTo>
                <a:lnTo>
                  <a:pt x="0" y="604398"/>
                </a:lnTo>
                <a:close/>
              </a:path>
            </a:pathLst>
          </a:custGeom>
          <a:solidFill>
            <a:srgbClr val="0F5FEA"/>
          </a:solidFill>
        </p:spPr>
      </p:sp>
      <p:sp>
        <p:nvSpPr>
          <p:cNvPr id="4" name="Text 1"/>
          <p:cNvSpPr/>
          <p:nvPr/>
        </p:nvSpPr>
        <p:spPr>
          <a:xfrm>
            <a:off x="429475" y="217031"/>
            <a:ext cx="8859402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样本重训模型</a:t>
            </a:r>
            <a:endParaRPr lang="en-US" sz="1440" dirty="0"/>
          </a:p>
        </p:txBody>
      </p:sp>
      <p:sp>
        <p:nvSpPr>
          <p:cNvPr id="5" name="Shape 2"/>
          <p:cNvSpPr/>
          <p:nvPr>
            <p:custDataLst>
              <p:tags r:id="rId1"/>
            </p:custDataLst>
          </p:nvPr>
        </p:nvSpPr>
        <p:spPr>
          <a:xfrm>
            <a:off x="4489839" y="378287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F5FEA"/>
          </a:solidFill>
        </p:spPr>
      </p:sp>
      <p:sp>
        <p:nvSpPr>
          <p:cNvPr id="6" name="Shape 3"/>
          <p:cNvSpPr/>
          <p:nvPr>
            <p:custDataLst>
              <p:tags r:id="rId2"/>
            </p:custDataLst>
          </p:nvPr>
        </p:nvSpPr>
        <p:spPr>
          <a:xfrm>
            <a:off x="4489839" y="29181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F5FEA"/>
          </a:solidFill>
        </p:spPr>
      </p:sp>
      <p:sp>
        <p:nvSpPr>
          <p:cNvPr id="7" name="Shape 4"/>
          <p:cNvSpPr/>
          <p:nvPr>
            <p:custDataLst>
              <p:tags r:id="rId3"/>
            </p:custDataLst>
          </p:nvPr>
        </p:nvSpPr>
        <p:spPr>
          <a:xfrm>
            <a:off x="4489839" y="205343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F5FEA"/>
          </a:solidFill>
        </p:spPr>
      </p:sp>
      <p:sp>
        <p:nvSpPr>
          <p:cNvPr id="8" name="Shape 5"/>
          <p:cNvSpPr/>
          <p:nvPr>
            <p:custDataLst>
              <p:tags r:id="rId4"/>
            </p:custDataLst>
          </p:nvPr>
        </p:nvSpPr>
        <p:spPr>
          <a:xfrm>
            <a:off x="4489839" y="118872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F5FEA"/>
          </a:solidFill>
        </p:spPr>
      </p:sp>
      <p:sp>
        <p:nvSpPr>
          <p:cNvPr id="9" name="Text 6"/>
          <p:cNvSpPr/>
          <p:nvPr>
            <p:custDataLst>
              <p:tags r:id="rId5"/>
            </p:custDataLst>
          </p:nvPr>
        </p:nvSpPr>
        <p:spPr>
          <a:xfrm>
            <a:off x="270139" y="859536"/>
            <a:ext cx="4124357" cy="42062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样本重训模型概述</a:t>
            </a:r>
            <a:endParaRPr lang="en-US" sz="1440" dirty="0"/>
          </a:p>
        </p:txBody>
      </p:sp>
      <p:sp>
        <p:nvSpPr>
          <p:cNvPr id="10" name="Text 7"/>
          <p:cNvSpPr/>
          <p:nvPr>
            <p:custDataLst>
              <p:tags r:id="rId6"/>
            </p:custDataLst>
          </p:nvPr>
        </p:nvSpPr>
        <p:spPr>
          <a:xfrm>
            <a:off x="270139" y="1137434"/>
            <a:ext cx="4124357" cy="60350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15000"/>
              </a:lnSpc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本项目针对老龄化社会需求，开发基于OpenHarmony的轻量级文字识别应用，解决老年人阅读障碍问题。</a:t>
            </a:r>
            <a:endParaRPr lang="en-US" sz="1440" dirty="0"/>
          </a:p>
        </p:txBody>
      </p:sp>
      <p:sp>
        <p:nvSpPr>
          <p:cNvPr id="11" name="Text 8"/>
          <p:cNvSpPr/>
          <p:nvPr>
            <p:custDataLst>
              <p:tags r:id="rId7"/>
            </p:custDataLst>
          </p:nvPr>
        </p:nvSpPr>
        <p:spPr>
          <a:xfrm>
            <a:off x="4786296" y="1722650"/>
            <a:ext cx="4087564" cy="42062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核心技术创新</a:t>
            </a:r>
            <a:endParaRPr lang="en-US" sz="1440" dirty="0"/>
          </a:p>
        </p:txBody>
      </p:sp>
      <p:sp>
        <p:nvSpPr>
          <p:cNvPr id="12" name="Text 9"/>
          <p:cNvSpPr/>
          <p:nvPr>
            <p:custDataLst>
              <p:tags r:id="rId8"/>
            </p:custDataLst>
          </p:nvPr>
        </p:nvSpPr>
        <p:spPr>
          <a:xfrm>
            <a:off x="4786296" y="1998860"/>
            <a:ext cx="4087564" cy="60350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集成阿里云百炼大模型提升识别精度，采用极简交互设计和多语言支持，实现适老化优化。</a:t>
            </a:r>
            <a:endParaRPr lang="en-US" sz="1440" dirty="0"/>
          </a:p>
        </p:txBody>
      </p:sp>
      <p:sp>
        <p:nvSpPr>
          <p:cNvPr id="13" name="Text 10"/>
          <p:cNvSpPr/>
          <p:nvPr>
            <p:custDataLst>
              <p:tags r:id="rId9"/>
            </p:custDataLst>
          </p:nvPr>
        </p:nvSpPr>
        <p:spPr>
          <a:xfrm>
            <a:off x="270139" y="2601011"/>
            <a:ext cx="4124357" cy="42062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系统架构设计</a:t>
            </a:r>
            <a:endParaRPr lang="en-US" sz="1440" dirty="0"/>
          </a:p>
        </p:txBody>
      </p:sp>
      <p:sp>
        <p:nvSpPr>
          <p:cNvPr id="14" name="Text 11"/>
          <p:cNvSpPr/>
          <p:nvPr>
            <p:custDataLst>
              <p:tags r:id="rId10"/>
            </p:custDataLst>
          </p:nvPr>
        </p:nvSpPr>
        <p:spPr>
          <a:xfrm>
            <a:off x="270139" y="2884475"/>
            <a:ext cx="4124357" cy="60350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采用分层模块化架构，前端负责交互展示，后端通过接口渲染内容，降低系统耦合性。</a:t>
            </a:r>
            <a:endParaRPr lang="en-US" sz="1440" dirty="0"/>
          </a:p>
        </p:txBody>
      </p:sp>
      <p:sp>
        <p:nvSpPr>
          <p:cNvPr id="15" name="Text 12"/>
          <p:cNvSpPr/>
          <p:nvPr>
            <p:custDataLst>
              <p:tags r:id="rId11"/>
            </p:custDataLst>
          </p:nvPr>
        </p:nvSpPr>
        <p:spPr>
          <a:xfrm>
            <a:off x="4786296" y="3490506"/>
            <a:ext cx="4087564" cy="42062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关键功能模块</a:t>
            </a:r>
            <a:endParaRPr lang="en-US" sz="1440" dirty="0"/>
          </a:p>
        </p:txBody>
      </p:sp>
      <p:sp>
        <p:nvSpPr>
          <p:cNvPr id="16" name="Text 13"/>
          <p:cNvSpPr/>
          <p:nvPr>
            <p:custDataLst>
              <p:tags r:id="rId12"/>
            </p:custDataLst>
          </p:nvPr>
        </p:nvSpPr>
        <p:spPr>
          <a:xfrm>
            <a:off x="4786296" y="3769157"/>
            <a:ext cx="4087564" cy="60350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图像处理模块实现采集与预处理，文字识别模块调用AI接口，确保高效精准的文本转换。</a:t>
            </a:r>
            <a:endParaRPr lang="en-US" sz="144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25928" y="188635"/>
            <a:ext cx="8201446" cy="604398"/>
          </a:xfrm>
          <a:custGeom>
            <a:avLst/>
            <a:gdLst/>
            <a:ahLst/>
            <a:cxnLst/>
            <a:rect l="l" t="t" r="r" b="b"/>
            <a:pathLst>
              <a:path w="8201446" h="604398">
                <a:moveTo>
                  <a:pt x="0" y="0"/>
                </a:moveTo>
                <a:moveTo>
                  <a:pt x="0" y="0"/>
                </a:moveTo>
                <a:lnTo>
                  <a:pt x="8201446" y="0"/>
                </a:lnTo>
                <a:lnTo>
                  <a:pt x="8201446" y="604398"/>
                </a:lnTo>
                <a:lnTo>
                  <a:pt x="0" y="604398"/>
                </a:lnTo>
                <a:close/>
              </a:path>
            </a:pathLst>
          </a:custGeom>
          <a:solidFill>
            <a:srgbClr val="0F5FEA"/>
          </a:solidFill>
        </p:spPr>
      </p:sp>
      <p:sp>
        <p:nvSpPr>
          <p:cNvPr id="4" name="Text 1"/>
          <p:cNvSpPr/>
          <p:nvPr/>
        </p:nvSpPr>
        <p:spPr>
          <a:xfrm>
            <a:off x="429475" y="217031"/>
            <a:ext cx="8859402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混合识别策略</a:t>
            </a:r>
            <a:endParaRPr lang="en-US" sz="1440" dirty="0"/>
          </a:p>
        </p:txBody>
      </p:sp>
      <p:sp>
        <p:nvSpPr>
          <p:cNvPr id="5" name="Shape 2"/>
          <p:cNvSpPr/>
          <p:nvPr/>
        </p:nvSpPr>
        <p:spPr>
          <a:xfrm rot="2700000">
            <a:off x="2995607" y="2562602"/>
            <a:ext cx="911657" cy="911657"/>
          </a:xfrm>
          <a:custGeom>
            <a:avLst/>
            <a:gdLst/>
            <a:ahLst/>
            <a:cxnLst/>
            <a:rect l="l" t="t" r="r" b="b"/>
            <a:pathLst>
              <a:path w="911657" h="911657">
                <a:moveTo>
                  <a:pt x="158693" y="0"/>
                </a:moveTo>
                <a:moveTo>
                  <a:pt x="158693" y="0"/>
                </a:moveTo>
                <a:lnTo>
                  <a:pt x="752964" y="0"/>
                </a:lnTo>
                <a:quadBezTo>
                  <a:pt x="911657" y="0"/>
                  <a:pt x="911657" y="158693"/>
                </a:quadBezTo>
                <a:lnTo>
                  <a:pt x="911657" y="752964"/>
                </a:lnTo>
                <a:quadBezTo>
                  <a:pt x="911657" y="911657"/>
                  <a:pt x="752964" y="911657"/>
                </a:quadBezTo>
                <a:lnTo>
                  <a:pt x="158693" y="911657"/>
                </a:lnTo>
                <a:quadBezTo>
                  <a:pt x="0" y="911657"/>
                  <a:pt x="0" y="752964"/>
                </a:quadBezTo>
                <a:lnTo>
                  <a:pt x="0" y="158693"/>
                </a:lnTo>
                <a:quadBezTo>
                  <a:pt x="0" y="0"/>
                  <a:pt x="158693" y="0"/>
                </a:quadBezTo>
                <a:close/>
              </a:path>
            </a:pathLst>
          </a:custGeom>
          <a:solidFill>
            <a:srgbClr val="0F5FEA"/>
          </a:solidFill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182" y="2818177"/>
            <a:ext cx="400507" cy="400507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 rot="2700000">
            <a:off x="3704254" y="1814392"/>
            <a:ext cx="911657" cy="911657"/>
          </a:xfrm>
          <a:custGeom>
            <a:avLst/>
            <a:gdLst/>
            <a:ahLst/>
            <a:cxnLst/>
            <a:rect l="l" t="t" r="r" b="b"/>
            <a:pathLst>
              <a:path w="911657" h="911657">
                <a:moveTo>
                  <a:pt x="158693" y="0"/>
                </a:moveTo>
                <a:moveTo>
                  <a:pt x="158693" y="0"/>
                </a:moveTo>
                <a:lnTo>
                  <a:pt x="752964" y="0"/>
                </a:lnTo>
                <a:quadBezTo>
                  <a:pt x="911657" y="0"/>
                  <a:pt x="911657" y="158693"/>
                </a:quadBezTo>
                <a:lnTo>
                  <a:pt x="911657" y="752964"/>
                </a:lnTo>
                <a:quadBezTo>
                  <a:pt x="911657" y="911657"/>
                  <a:pt x="752964" y="911657"/>
                </a:quadBezTo>
                <a:lnTo>
                  <a:pt x="158693" y="911657"/>
                </a:lnTo>
                <a:quadBezTo>
                  <a:pt x="0" y="911657"/>
                  <a:pt x="0" y="752964"/>
                </a:quadBezTo>
                <a:lnTo>
                  <a:pt x="0" y="158693"/>
                </a:lnTo>
                <a:quadBezTo>
                  <a:pt x="0" y="0"/>
                  <a:pt x="158693" y="0"/>
                </a:quadBezTo>
                <a:close/>
              </a:path>
            </a:pathLst>
          </a:custGeom>
          <a:solidFill>
            <a:srgbClr val="16A2FF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054" y="2046192"/>
            <a:ext cx="448056" cy="448056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 rot="2700000">
            <a:off x="4521823" y="2553458"/>
            <a:ext cx="911657" cy="911657"/>
          </a:xfrm>
          <a:custGeom>
            <a:avLst/>
            <a:gdLst/>
            <a:ahLst/>
            <a:cxnLst/>
            <a:rect l="l" t="t" r="r" b="b"/>
            <a:pathLst>
              <a:path w="911657" h="911657">
                <a:moveTo>
                  <a:pt x="158693" y="0"/>
                </a:moveTo>
                <a:moveTo>
                  <a:pt x="158693" y="0"/>
                </a:moveTo>
                <a:lnTo>
                  <a:pt x="752964" y="0"/>
                </a:lnTo>
                <a:quadBezTo>
                  <a:pt x="911657" y="0"/>
                  <a:pt x="911657" y="158693"/>
                </a:quadBezTo>
                <a:lnTo>
                  <a:pt x="911657" y="752964"/>
                </a:lnTo>
                <a:quadBezTo>
                  <a:pt x="911657" y="911657"/>
                  <a:pt x="752964" y="911657"/>
                </a:quadBezTo>
                <a:lnTo>
                  <a:pt x="158693" y="911657"/>
                </a:lnTo>
                <a:quadBezTo>
                  <a:pt x="0" y="911657"/>
                  <a:pt x="0" y="752964"/>
                </a:quadBezTo>
                <a:lnTo>
                  <a:pt x="0" y="158693"/>
                </a:lnTo>
                <a:quadBezTo>
                  <a:pt x="0" y="0"/>
                  <a:pt x="158693" y="0"/>
                </a:quadBezTo>
                <a:close/>
              </a:path>
            </a:pathLst>
          </a:custGeom>
          <a:solidFill>
            <a:srgbClr val="0F5FEA"/>
          </a:solidFill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642" y="2837278"/>
            <a:ext cx="344018" cy="344018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 rot="2700000">
            <a:off x="5236736" y="1814392"/>
            <a:ext cx="911657" cy="911657"/>
          </a:xfrm>
          <a:custGeom>
            <a:avLst/>
            <a:gdLst/>
            <a:ahLst/>
            <a:cxnLst/>
            <a:rect l="l" t="t" r="r" b="b"/>
            <a:pathLst>
              <a:path w="911657" h="911657">
                <a:moveTo>
                  <a:pt x="158693" y="0"/>
                </a:moveTo>
                <a:moveTo>
                  <a:pt x="158693" y="0"/>
                </a:moveTo>
                <a:lnTo>
                  <a:pt x="752964" y="0"/>
                </a:lnTo>
                <a:quadBezTo>
                  <a:pt x="911657" y="0"/>
                  <a:pt x="911657" y="158693"/>
                </a:quadBezTo>
                <a:lnTo>
                  <a:pt x="911657" y="752964"/>
                </a:lnTo>
                <a:quadBezTo>
                  <a:pt x="911657" y="911657"/>
                  <a:pt x="752964" y="911657"/>
                </a:quadBezTo>
                <a:lnTo>
                  <a:pt x="158693" y="911657"/>
                </a:lnTo>
                <a:quadBezTo>
                  <a:pt x="0" y="911657"/>
                  <a:pt x="0" y="752964"/>
                </a:quadBezTo>
                <a:lnTo>
                  <a:pt x="0" y="158693"/>
                </a:lnTo>
                <a:quadBezTo>
                  <a:pt x="0" y="0"/>
                  <a:pt x="158693" y="0"/>
                </a:quadBezTo>
                <a:close/>
              </a:path>
            </a:pathLst>
          </a:custGeom>
          <a:solidFill>
            <a:srgbClr val="16A2FF"/>
          </a:solidFill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599" y="2088254"/>
            <a:ext cx="363931" cy="36393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8600" y="911657"/>
            <a:ext cx="2563063" cy="42062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混合识别策略的核心价值</a:t>
            </a:r>
            <a:endParaRPr lang="en-US" sz="1440" dirty="0"/>
          </a:p>
        </p:txBody>
      </p:sp>
      <p:sp>
        <p:nvSpPr>
          <p:cNvPr id="14" name="Text 7"/>
          <p:cNvSpPr/>
          <p:nvPr/>
        </p:nvSpPr>
        <p:spPr>
          <a:xfrm>
            <a:off x="228600" y="1398118"/>
            <a:ext cx="2563063" cy="81381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31000"/>
              </a:lnSpc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通过高/低置信度结果分级处理，既保障识别效率又提供人工校正入口，显著提升老年用户手写体识别体验。</a:t>
            </a:r>
            <a:endParaRPr lang="en-US" sz="1440" dirty="0"/>
          </a:p>
        </p:txBody>
      </p:sp>
      <p:sp>
        <p:nvSpPr>
          <p:cNvPr id="15" name="Text 8"/>
          <p:cNvSpPr/>
          <p:nvPr/>
        </p:nvSpPr>
        <p:spPr>
          <a:xfrm>
            <a:off x="6309771" y="911657"/>
            <a:ext cx="2562880" cy="42062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技术实现路径</a:t>
            </a:r>
            <a:endParaRPr lang="en-US" sz="1440" dirty="0"/>
          </a:p>
        </p:txBody>
      </p:sp>
      <p:sp>
        <p:nvSpPr>
          <p:cNvPr id="16" name="Text 9"/>
          <p:cNvSpPr/>
          <p:nvPr/>
        </p:nvSpPr>
        <p:spPr>
          <a:xfrm>
            <a:off x="6309771" y="1398118"/>
            <a:ext cx="2562880" cy="81381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31000"/>
              </a:lnSpc>
              <a:spcBef>
                <a:spcPts val="360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集成阿里云百炼API与本地轻量级模型，采用动态模型切换机制，手写体倾斜超过15°时自动启用专用识别模型。</a:t>
            </a:r>
            <a:endParaRPr lang="en-US" sz="1440" dirty="0"/>
          </a:p>
        </p:txBody>
      </p:sp>
      <p:sp>
        <p:nvSpPr>
          <p:cNvPr id="17" name="Text 10"/>
          <p:cNvSpPr/>
          <p:nvPr/>
        </p:nvSpPr>
        <p:spPr>
          <a:xfrm>
            <a:off x="228600" y="2900081"/>
            <a:ext cx="2563063" cy="42062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商业应用优势</a:t>
            </a:r>
            <a:endParaRPr lang="en-US" sz="1440" dirty="0"/>
          </a:p>
        </p:txBody>
      </p:sp>
      <p:sp>
        <p:nvSpPr>
          <p:cNvPr id="18" name="Text 11"/>
          <p:cNvSpPr/>
          <p:nvPr/>
        </p:nvSpPr>
        <p:spPr>
          <a:xfrm>
            <a:off x="228600" y="3360939"/>
            <a:ext cx="2563063" cy="81381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31000"/>
              </a:lnSpc>
              <a:spcBef>
                <a:spcPts val="360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混合策略降低30%误识率，适配病历、便签等老年高频场景，为适老化产品提供差异化竞争力。</a:t>
            </a:r>
            <a:endParaRPr lang="en-US" sz="1440" dirty="0"/>
          </a:p>
        </p:txBody>
      </p:sp>
      <p:sp>
        <p:nvSpPr>
          <p:cNvPr id="19" name="Text 12"/>
          <p:cNvSpPr/>
          <p:nvPr/>
        </p:nvSpPr>
        <p:spPr>
          <a:xfrm>
            <a:off x="6309589" y="2900081"/>
            <a:ext cx="2563063" cy="42062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用户价值闭环</a:t>
            </a:r>
            <a:endParaRPr lang="en-US" sz="1440" dirty="0"/>
          </a:p>
        </p:txBody>
      </p:sp>
      <p:sp>
        <p:nvSpPr>
          <p:cNvPr id="20" name="Text 13"/>
          <p:cNvSpPr/>
          <p:nvPr/>
        </p:nvSpPr>
        <p:spPr>
          <a:xfrm>
            <a:off x="6309589" y="3360939"/>
            <a:ext cx="2563063" cy="81381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31000"/>
              </a:lnSpc>
              <a:spcBef>
                <a:spcPts val="360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自动输出高置信度结果，低置信度内容保留编辑功能，形成"识别-校验-输出"完整服务链条。</a:t>
            </a:r>
            <a:endParaRPr lang="en-US" sz="144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68821" y="2499977"/>
            <a:ext cx="4832819" cy="157276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7200" b="1" dirty="0">
                <a:solidFill>
                  <a:srgbClr val="0F5FEA">
                    <a:alpha val="10000"/>
                  </a:srgbClr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THANKS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4328627" y="2126536"/>
            <a:ext cx="4313208" cy="143560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6480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感谢观看</a:t>
            </a:r>
            <a:endParaRPr lang="en-US" sz="14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44736" y="1365228"/>
            <a:ext cx="1646234" cy="15544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7200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4293526" y="2715737"/>
            <a:ext cx="3897443" cy="67665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项目背景与意义</a:t>
            </a:r>
            <a:endParaRPr lang="en-US" sz="14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25928" y="188635"/>
            <a:ext cx="8201446" cy="604398"/>
          </a:xfrm>
          <a:custGeom>
            <a:avLst/>
            <a:gdLst/>
            <a:ahLst/>
            <a:cxnLst/>
            <a:rect l="l" t="t" r="r" b="b"/>
            <a:pathLst>
              <a:path w="8201446" h="604398">
                <a:moveTo>
                  <a:pt x="0" y="0"/>
                </a:moveTo>
                <a:moveTo>
                  <a:pt x="0" y="0"/>
                </a:moveTo>
                <a:lnTo>
                  <a:pt x="8201446" y="0"/>
                </a:lnTo>
                <a:lnTo>
                  <a:pt x="8201446" y="604398"/>
                </a:lnTo>
                <a:lnTo>
                  <a:pt x="0" y="604398"/>
                </a:lnTo>
                <a:close/>
              </a:path>
            </a:pathLst>
          </a:custGeom>
          <a:solidFill>
            <a:srgbClr val="0F5FEA"/>
          </a:solidFill>
        </p:spPr>
      </p:sp>
      <p:sp>
        <p:nvSpPr>
          <p:cNvPr id="4" name="Text 1"/>
          <p:cNvSpPr/>
          <p:nvPr/>
        </p:nvSpPr>
        <p:spPr>
          <a:xfrm>
            <a:off x="429475" y="217031"/>
            <a:ext cx="8859402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适老化应用需求</a:t>
            </a:r>
            <a:endParaRPr lang="en-US" sz="1440" dirty="0"/>
          </a:p>
        </p:txBody>
      </p:sp>
      <p:sp>
        <p:nvSpPr>
          <p:cNvPr id="5" name="Text 2"/>
          <p:cNvSpPr/>
          <p:nvPr>
            <p:custDataLst>
              <p:tags r:id="rId1"/>
            </p:custDataLst>
          </p:nvPr>
        </p:nvSpPr>
        <p:spPr>
          <a:xfrm>
            <a:off x="1054988" y="1389326"/>
            <a:ext cx="2348310" cy="42672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适老化应用的市场需求</a:t>
            </a:r>
            <a:endParaRPr lang="en-US" sz="1440" dirty="0"/>
          </a:p>
        </p:txBody>
      </p:sp>
      <p:sp>
        <p:nvSpPr>
          <p:cNvPr id="7" name="Text 3"/>
          <p:cNvSpPr/>
          <p:nvPr>
            <p:custDataLst>
              <p:tags r:id="rId2"/>
            </p:custDataLst>
          </p:nvPr>
        </p:nvSpPr>
        <p:spPr>
          <a:xfrm>
            <a:off x="1050715" y="1777300"/>
            <a:ext cx="2352584" cy="9956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15000"/>
              </a:lnSpc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老龄化社会催生对无障碍工具的需求，当前文字识别产品存在操作复杂、识别率低等痛点，亟需针对性优化。</a:t>
            </a:r>
            <a:endParaRPr lang="en-US" sz="1440" dirty="0"/>
          </a:p>
        </p:txBody>
      </p:sp>
      <p:sp>
        <p:nvSpPr>
          <p:cNvPr id="8" name="Text 4"/>
          <p:cNvSpPr/>
          <p:nvPr>
            <p:custDataLst>
              <p:tags r:id="rId3"/>
            </p:custDataLst>
          </p:nvPr>
        </p:nvSpPr>
        <p:spPr>
          <a:xfrm>
            <a:off x="5815171" y="1389326"/>
            <a:ext cx="2381999" cy="42672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老年用户的核心痛点</a:t>
            </a:r>
            <a:endParaRPr lang="en-US" sz="1440" dirty="0"/>
          </a:p>
        </p:txBody>
      </p:sp>
      <p:sp>
        <p:nvSpPr>
          <p:cNvPr id="9" name="Text 5"/>
          <p:cNvSpPr/>
          <p:nvPr>
            <p:custDataLst>
              <p:tags r:id="rId4"/>
            </p:custDataLst>
          </p:nvPr>
        </p:nvSpPr>
        <p:spPr>
          <a:xfrm>
            <a:off x="5815171" y="1777282"/>
            <a:ext cx="2378139" cy="7924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视力衰退导致纸质阅读困难，现有应用缺乏大字体、语音反馈等适老化设计，影响使用体验。</a:t>
            </a:r>
            <a:endParaRPr lang="en-US" sz="1440" dirty="0"/>
          </a:p>
        </p:txBody>
      </p:sp>
      <p:sp>
        <p:nvSpPr>
          <p:cNvPr id="10" name="Text 6"/>
          <p:cNvSpPr/>
          <p:nvPr>
            <p:custDataLst>
              <p:tags r:id="rId5"/>
            </p:custDataLst>
          </p:nvPr>
        </p:nvSpPr>
        <p:spPr>
          <a:xfrm>
            <a:off x="1054988" y="3239021"/>
            <a:ext cx="2348310" cy="42672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解决方案设计目标</a:t>
            </a:r>
            <a:endParaRPr lang="en-US" sz="1440" dirty="0"/>
          </a:p>
        </p:txBody>
      </p:sp>
      <p:sp>
        <p:nvSpPr>
          <p:cNvPr id="11" name="Text 7"/>
          <p:cNvSpPr/>
          <p:nvPr>
            <p:custDataLst>
              <p:tags r:id="rId6"/>
            </p:custDataLst>
          </p:nvPr>
        </p:nvSpPr>
        <p:spPr>
          <a:xfrm>
            <a:off x="1050715" y="3620933"/>
            <a:ext cx="2352584" cy="7924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通过简化交互流程、提升识别精度及适配老年习惯，实现高效图片转文字与语音播报功能。</a:t>
            </a:r>
            <a:endParaRPr lang="en-US" sz="1440" dirty="0"/>
          </a:p>
        </p:txBody>
      </p:sp>
      <p:sp>
        <p:nvSpPr>
          <p:cNvPr id="12" name="Text 8"/>
          <p:cNvSpPr/>
          <p:nvPr>
            <p:custDataLst>
              <p:tags r:id="rId7"/>
            </p:custDataLst>
          </p:nvPr>
        </p:nvSpPr>
        <p:spPr>
          <a:xfrm>
            <a:off x="5815171" y="3239002"/>
            <a:ext cx="2381999" cy="42672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差异化竞争优势</a:t>
            </a:r>
            <a:endParaRPr lang="en-US" sz="1440" dirty="0"/>
          </a:p>
        </p:txBody>
      </p:sp>
      <p:sp>
        <p:nvSpPr>
          <p:cNvPr id="13" name="Text 9"/>
          <p:cNvSpPr/>
          <p:nvPr>
            <p:custDataLst>
              <p:tags r:id="rId8"/>
            </p:custDataLst>
          </p:nvPr>
        </p:nvSpPr>
        <p:spPr>
          <a:xfrm>
            <a:off x="5815171" y="3620933"/>
            <a:ext cx="2378139" cy="7924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集成大模型提升识别率，极简一键操作降低门槛，支持方言及混合文本满足多元需求。</a:t>
            </a:r>
            <a:endParaRPr lang="en-US" sz="14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25928" y="188635"/>
            <a:ext cx="8201446" cy="604398"/>
          </a:xfrm>
          <a:custGeom>
            <a:avLst/>
            <a:gdLst/>
            <a:ahLst/>
            <a:cxnLst/>
            <a:rect l="l" t="t" r="r" b="b"/>
            <a:pathLst>
              <a:path w="8201446" h="604398">
                <a:moveTo>
                  <a:pt x="0" y="0"/>
                </a:moveTo>
                <a:moveTo>
                  <a:pt x="0" y="0"/>
                </a:moveTo>
                <a:lnTo>
                  <a:pt x="8201446" y="0"/>
                </a:lnTo>
                <a:lnTo>
                  <a:pt x="8201446" y="604398"/>
                </a:lnTo>
                <a:lnTo>
                  <a:pt x="0" y="604398"/>
                </a:lnTo>
                <a:close/>
              </a:path>
            </a:pathLst>
          </a:custGeom>
          <a:solidFill>
            <a:srgbClr val="0F5FEA"/>
          </a:solidFill>
        </p:spPr>
      </p:sp>
      <p:sp>
        <p:nvSpPr>
          <p:cNvPr id="4" name="Text 1"/>
          <p:cNvSpPr/>
          <p:nvPr/>
        </p:nvSpPr>
        <p:spPr>
          <a:xfrm>
            <a:off x="429475" y="217031"/>
            <a:ext cx="8859402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现有工具问题</a:t>
            </a:r>
            <a:endParaRPr lang="en-US" sz="1440" dirty="0"/>
          </a:p>
        </p:txBody>
      </p:sp>
      <p:sp>
        <p:nvSpPr>
          <p:cNvPr id="9" name="Shape 2"/>
          <p:cNvSpPr/>
          <p:nvPr>
            <p:custDataLst>
              <p:tags r:id="rId1"/>
            </p:custDataLst>
          </p:nvPr>
        </p:nvSpPr>
        <p:spPr>
          <a:xfrm>
            <a:off x="985555" y="1873338"/>
            <a:ext cx="421372" cy="421372"/>
          </a:xfrm>
          <a:custGeom>
            <a:avLst/>
            <a:gdLst/>
            <a:ahLst/>
            <a:cxnLst/>
            <a:rect l="l" t="t" r="r" b="b"/>
            <a:pathLst>
              <a:path w="421372" h="421372">
                <a:moveTo>
                  <a:pt x="210686" y="0"/>
                </a:moveTo>
                <a:moveTo>
                  <a:pt x="210686" y="0"/>
                </a:moveTo>
                <a:cubicBezTo>
                  <a:pt x="326966" y="0"/>
                  <a:pt x="421372" y="94405"/>
                  <a:pt x="421372" y="210686"/>
                </a:cubicBezTo>
                <a:cubicBezTo>
                  <a:pt x="421372" y="326966"/>
                  <a:pt x="326966" y="421372"/>
                  <a:pt x="210686" y="421372"/>
                </a:cubicBezTo>
                <a:cubicBezTo>
                  <a:pt x="94405" y="421372"/>
                  <a:pt x="0" y="326966"/>
                  <a:pt x="0" y="210686"/>
                </a:cubicBezTo>
                <a:cubicBezTo>
                  <a:pt x="0" y="94405"/>
                  <a:pt x="94405" y="0"/>
                  <a:pt x="210686" y="0"/>
                </a:cubicBezTo>
                <a:close/>
              </a:path>
            </a:pathLst>
          </a:custGeom>
          <a:solidFill>
            <a:srgbClr val="0F5FEA"/>
          </a:solidFill>
        </p:spPr>
      </p:sp>
      <p:sp>
        <p:nvSpPr>
          <p:cNvPr id="10" name="Text 3"/>
          <p:cNvSpPr/>
          <p:nvPr>
            <p:custDataLst>
              <p:tags r:id="rId2"/>
            </p:custDataLst>
          </p:nvPr>
        </p:nvSpPr>
        <p:spPr>
          <a:xfrm>
            <a:off x="951656" y="1827992"/>
            <a:ext cx="489170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</a:t>
            </a:r>
            <a:endParaRPr lang="en-US" sz="1440" dirty="0"/>
          </a:p>
        </p:txBody>
      </p:sp>
      <p:sp>
        <p:nvSpPr>
          <p:cNvPr id="11" name="Shape 4"/>
          <p:cNvSpPr/>
          <p:nvPr>
            <p:custDataLst>
              <p:tags r:id="rId3"/>
            </p:custDataLst>
          </p:nvPr>
        </p:nvSpPr>
        <p:spPr>
          <a:xfrm>
            <a:off x="3188605" y="1873338"/>
            <a:ext cx="421372" cy="421372"/>
          </a:xfrm>
          <a:custGeom>
            <a:avLst/>
            <a:gdLst/>
            <a:ahLst/>
            <a:cxnLst/>
            <a:rect l="l" t="t" r="r" b="b"/>
            <a:pathLst>
              <a:path w="421372" h="421372">
                <a:moveTo>
                  <a:pt x="210686" y="0"/>
                </a:moveTo>
                <a:moveTo>
                  <a:pt x="210686" y="0"/>
                </a:moveTo>
                <a:cubicBezTo>
                  <a:pt x="326966" y="0"/>
                  <a:pt x="421372" y="94405"/>
                  <a:pt x="421372" y="210686"/>
                </a:cubicBezTo>
                <a:cubicBezTo>
                  <a:pt x="421372" y="326966"/>
                  <a:pt x="326966" y="421372"/>
                  <a:pt x="210686" y="421372"/>
                </a:cubicBezTo>
                <a:cubicBezTo>
                  <a:pt x="94405" y="421372"/>
                  <a:pt x="0" y="326966"/>
                  <a:pt x="0" y="210686"/>
                </a:cubicBezTo>
                <a:cubicBezTo>
                  <a:pt x="0" y="94405"/>
                  <a:pt x="94405" y="0"/>
                  <a:pt x="210686" y="0"/>
                </a:cubicBezTo>
                <a:close/>
              </a:path>
            </a:pathLst>
          </a:custGeom>
          <a:solidFill>
            <a:srgbClr val="16A2FF"/>
          </a:solidFill>
        </p:spPr>
      </p:sp>
      <p:sp>
        <p:nvSpPr>
          <p:cNvPr id="12" name="Shape 5"/>
          <p:cNvSpPr/>
          <p:nvPr>
            <p:custDataLst>
              <p:tags r:id="rId4"/>
            </p:custDataLst>
          </p:nvPr>
        </p:nvSpPr>
        <p:spPr>
          <a:xfrm>
            <a:off x="5391655" y="1873338"/>
            <a:ext cx="421372" cy="421372"/>
          </a:xfrm>
          <a:custGeom>
            <a:avLst/>
            <a:gdLst/>
            <a:ahLst/>
            <a:cxnLst/>
            <a:rect l="l" t="t" r="r" b="b"/>
            <a:pathLst>
              <a:path w="421372" h="421372">
                <a:moveTo>
                  <a:pt x="210686" y="0"/>
                </a:moveTo>
                <a:moveTo>
                  <a:pt x="210686" y="0"/>
                </a:moveTo>
                <a:cubicBezTo>
                  <a:pt x="326966" y="0"/>
                  <a:pt x="421372" y="94405"/>
                  <a:pt x="421372" y="210686"/>
                </a:cubicBezTo>
                <a:cubicBezTo>
                  <a:pt x="421372" y="326966"/>
                  <a:pt x="326966" y="421372"/>
                  <a:pt x="210686" y="421372"/>
                </a:cubicBezTo>
                <a:cubicBezTo>
                  <a:pt x="94405" y="421372"/>
                  <a:pt x="0" y="326966"/>
                  <a:pt x="0" y="210686"/>
                </a:cubicBezTo>
                <a:cubicBezTo>
                  <a:pt x="0" y="94405"/>
                  <a:pt x="94405" y="0"/>
                  <a:pt x="210686" y="0"/>
                </a:cubicBezTo>
                <a:close/>
              </a:path>
            </a:pathLst>
          </a:custGeom>
          <a:solidFill>
            <a:srgbClr val="0F5FEA"/>
          </a:solidFill>
        </p:spPr>
      </p:sp>
      <p:sp>
        <p:nvSpPr>
          <p:cNvPr id="13" name="Text 6"/>
          <p:cNvSpPr/>
          <p:nvPr>
            <p:custDataLst>
              <p:tags r:id="rId5"/>
            </p:custDataLst>
          </p:nvPr>
        </p:nvSpPr>
        <p:spPr>
          <a:xfrm>
            <a:off x="5357755" y="1827992"/>
            <a:ext cx="489170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</a:t>
            </a:r>
            <a:endParaRPr lang="en-US" sz="1440" dirty="0"/>
          </a:p>
        </p:txBody>
      </p:sp>
      <p:sp>
        <p:nvSpPr>
          <p:cNvPr id="14" name="Shape 7"/>
          <p:cNvSpPr/>
          <p:nvPr>
            <p:custDataLst>
              <p:tags r:id="rId6"/>
            </p:custDataLst>
          </p:nvPr>
        </p:nvSpPr>
        <p:spPr>
          <a:xfrm>
            <a:off x="7594704" y="1873338"/>
            <a:ext cx="421372" cy="421372"/>
          </a:xfrm>
          <a:custGeom>
            <a:avLst/>
            <a:gdLst/>
            <a:ahLst/>
            <a:cxnLst/>
            <a:rect l="l" t="t" r="r" b="b"/>
            <a:pathLst>
              <a:path w="421372" h="421372">
                <a:moveTo>
                  <a:pt x="210686" y="0"/>
                </a:moveTo>
                <a:moveTo>
                  <a:pt x="210686" y="0"/>
                </a:moveTo>
                <a:cubicBezTo>
                  <a:pt x="326966" y="0"/>
                  <a:pt x="421372" y="94405"/>
                  <a:pt x="421372" y="210686"/>
                </a:cubicBezTo>
                <a:cubicBezTo>
                  <a:pt x="421372" y="326966"/>
                  <a:pt x="326966" y="421372"/>
                  <a:pt x="210686" y="421372"/>
                </a:cubicBezTo>
                <a:cubicBezTo>
                  <a:pt x="94405" y="421372"/>
                  <a:pt x="0" y="326966"/>
                  <a:pt x="0" y="210686"/>
                </a:cubicBezTo>
                <a:cubicBezTo>
                  <a:pt x="0" y="94405"/>
                  <a:pt x="94405" y="0"/>
                  <a:pt x="210686" y="0"/>
                </a:cubicBezTo>
                <a:close/>
              </a:path>
            </a:pathLst>
          </a:custGeom>
          <a:solidFill>
            <a:srgbClr val="16A2FF"/>
          </a:solidFill>
        </p:spPr>
      </p:sp>
      <p:sp>
        <p:nvSpPr>
          <p:cNvPr id="15" name="Text 8"/>
          <p:cNvSpPr/>
          <p:nvPr>
            <p:custDataLst>
              <p:tags r:id="rId7"/>
            </p:custDataLst>
          </p:nvPr>
        </p:nvSpPr>
        <p:spPr>
          <a:xfrm>
            <a:off x="199109" y="2519762"/>
            <a:ext cx="1994394" cy="276034"/>
          </a:xfrm>
          <a:prstGeom prst="rect">
            <a:avLst/>
          </a:prstGeom>
          <a:noFill/>
        </p:spPr>
        <p:txBody>
          <a:bodyPr wrap="square" lIns="91440" tIns="91440" rIns="91440" bIns="91440" rtlCol="0" anchor="ctr"/>
          <a:lstStyle/>
          <a:p>
            <a:pPr marL="0" indent="0" algn="ctr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现有工具的市场痛点</a:t>
            </a:r>
            <a:endParaRPr lang="en-US" sz="1440" dirty="0"/>
          </a:p>
        </p:txBody>
      </p:sp>
      <p:sp>
        <p:nvSpPr>
          <p:cNvPr id="16" name="Text 9"/>
          <p:cNvSpPr/>
          <p:nvPr>
            <p:custDataLst>
              <p:tags r:id="rId8"/>
            </p:custDataLst>
          </p:nvPr>
        </p:nvSpPr>
        <p:spPr>
          <a:xfrm>
            <a:off x="199109" y="2883112"/>
            <a:ext cx="1994394" cy="102412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当前文字识别工具操作复杂且精度不足，尤其缺乏针对老年人视觉和操作习惯的优化设计，导致用户体验不佳。</a:t>
            </a:r>
            <a:endParaRPr lang="en-US" sz="1440" dirty="0"/>
          </a:p>
        </p:txBody>
      </p:sp>
      <p:sp>
        <p:nvSpPr>
          <p:cNvPr id="17" name="Text 10"/>
          <p:cNvSpPr/>
          <p:nvPr>
            <p:custDataLst>
              <p:tags r:id="rId9"/>
            </p:custDataLst>
          </p:nvPr>
        </p:nvSpPr>
        <p:spPr>
          <a:xfrm>
            <a:off x="2402158" y="2519762"/>
            <a:ext cx="1994394" cy="276034"/>
          </a:xfrm>
          <a:prstGeom prst="rect">
            <a:avLst/>
          </a:prstGeom>
          <a:noFill/>
        </p:spPr>
        <p:txBody>
          <a:bodyPr wrap="square" lIns="91440" tIns="91440" rIns="91440" bIns="91440" rtlCol="0" anchor="ctr"/>
          <a:lstStyle/>
          <a:p>
            <a:pPr marL="0" indent="0" algn="ctr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16A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老年用户的核心需求</a:t>
            </a:r>
            <a:endParaRPr lang="en-US" sz="1440" dirty="0"/>
          </a:p>
        </p:txBody>
      </p:sp>
      <p:sp>
        <p:nvSpPr>
          <p:cNvPr id="18" name="Text 11"/>
          <p:cNvSpPr/>
          <p:nvPr>
            <p:custDataLst>
              <p:tags r:id="rId10"/>
            </p:custDataLst>
          </p:nvPr>
        </p:nvSpPr>
        <p:spPr>
          <a:xfrm>
            <a:off x="2402158" y="2883112"/>
            <a:ext cx="1994394" cy="102412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老年人亟需简化交互流程、提升识别精度的工具，以解决视力下降导致的纸质阅读困难问题。</a:t>
            </a:r>
            <a:endParaRPr lang="en-US" sz="1440" dirty="0"/>
          </a:p>
        </p:txBody>
      </p:sp>
      <p:sp>
        <p:nvSpPr>
          <p:cNvPr id="19" name="Text 12"/>
          <p:cNvSpPr/>
          <p:nvPr>
            <p:custDataLst>
              <p:tags r:id="rId11"/>
            </p:custDataLst>
          </p:nvPr>
        </p:nvSpPr>
        <p:spPr>
          <a:xfrm>
            <a:off x="4605208" y="2519762"/>
            <a:ext cx="1994394" cy="276034"/>
          </a:xfrm>
          <a:prstGeom prst="rect">
            <a:avLst/>
          </a:prstGeom>
          <a:noFill/>
        </p:spPr>
        <p:txBody>
          <a:bodyPr wrap="square" lIns="91440" tIns="91440" rIns="91440" bIns="91440" rtlCol="0" anchor="ctr"/>
          <a:lstStyle/>
          <a:p>
            <a:pPr marL="0" indent="0" algn="ctr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技术局限性分析</a:t>
            </a:r>
            <a:endParaRPr lang="en-US" sz="1440" dirty="0"/>
          </a:p>
        </p:txBody>
      </p:sp>
      <p:sp>
        <p:nvSpPr>
          <p:cNvPr id="20" name="Text 13"/>
          <p:cNvSpPr/>
          <p:nvPr>
            <p:custDataLst>
              <p:tags r:id="rId12"/>
            </p:custDataLst>
          </p:nvPr>
        </p:nvSpPr>
        <p:spPr>
          <a:xfrm>
            <a:off x="4605208" y="2883112"/>
            <a:ext cx="1994394" cy="102412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现有方案对模糊字体和手写体识别率低，多语言支持不足，难以满足老年群体的多样化使用场景。</a:t>
            </a:r>
            <a:endParaRPr lang="en-US" sz="1440" dirty="0"/>
          </a:p>
        </p:txBody>
      </p:sp>
      <p:sp>
        <p:nvSpPr>
          <p:cNvPr id="21" name="Text 14"/>
          <p:cNvSpPr/>
          <p:nvPr>
            <p:custDataLst>
              <p:tags r:id="rId13"/>
            </p:custDataLst>
          </p:nvPr>
        </p:nvSpPr>
        <p:spPr>
          <a:xfrm>
            <a:off x="6808258" y="2519762"/>
            <a:ext cx="1994394" cy="276034"/>
          </a:xfrm>
          <a:prstGeom prst="rect">
            <a:avLst/>
          </a:prstGeom>
          <a:noFill/>
        </p:spPr>
        <p:txBody>
          <a:bodyPr wrap="square" lIns="91440" tIns="91440" rIns="91440" bIns="91440" rtlCol="0" anchor="ctr"/>
          <a:lstStyle/>
          <a:p>
            <a:pPr marL="0" indent="0" algn="ctr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16A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交互设计缺陷</a:t>
            </a:r>
            <a:endParaRPr lang="en-US" sz="1440" dirty="0"/>
          </a:p>
        </p:txBody>
      </p:sp>
      <p:sp>
        <p:nvSpPr>
          <p:cNvPr id="22" name="Text 15"/>
          <p:cNvSpPr/>
          <p:nvPr>
            <p:custDataLst>
              <p:tags r:id="rId14"/>
            </p:custDataLst>
          </p:nvPr>
        </p:nvSpPr>
        <p:spPr>
          <a:xfrm>
            <a:off x="6808258" y="2883112"/>
            <a:ext cx="1994394" cy="102412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冗余操作步骤和高学习成本阻碍老年用户使用，亟需符合适老化原则的极简交互方案。</a:t>
            </a:r>
            <a:endParaRPr lang="en-US" sz="1440" dirty="0"/>
          </a:p>
        </p:txBody>
      </p:sp>
      <p:sp>
        <p:nvSpPr>
          <p:cNvPr id="23" name="Text 16"/>
          <p:cNvSpPr/>
          <p:nvPr>
            <p:custDataLst>
              <p:tags r:id="rId15"/>
            </p:custDataLst>
          </p:nvPr>
        </p:nvSpPr>
        <p:spPr>
          <a:xfrm>
            <a:off x="3154706" y="1827992"/>
            <a:ext cx="489170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</a:t>
            </a:r>
            <a:endParaRPr lang="en-US" sz="1440" dirty="0"/>
          </a:p>
        </p:txBody>
      </p:sp>
      <p:sp>
        <p:nvSpPr>
          <p:cNvPr id="24" name="Text 17"/>
          <p:cNvSpPr/>
          <p:nvPr>
            <p:custDataLst>
              <p:tags r:id="rId16"/>
            </p:custDataLst>
          </p:nvPr>
        </p:nvSpPr>
        <p:spPr>
          <a:xfrm>
            <a:off x="7560805" y="1827992"/>
            <a:ext cx="489170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4</a:t>
            </a:r>
            <a:endParaRPr lang="en-US" sz="14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25928" y="188635"/>
            <a:ext cx="8201446" cy="604398"/>
          </a:xfrm>
          <a:custGeom>
            <a:avLst/>
            <a:gdLst/>
            <a:ahLst/>
            <a:cxnLst/>
            <a:rect l="l" t="t" r="r" b="b"/>
            <a:pathLst>
              <a:path w="8201446" h="604398">
                <a:moveTo>
                  <a:pt x="0" y="0"/>
                </a:moveTo>
                <a:moveTo>
                  <a:pt x="0" y="0"/>
                </a:moveTo>
                <a:lnTo>
                  <a:pt x="8201446" y="0"/>
                </a:lnTo>
                <a:lnTo>
                  <a:pt x="8201446" y="604398"/>
                </a:lnTo>
                <a:lnTo>
                  <a:pt x="0" y="604398"/>
                </a:lnTo>
                <a:close/>
              </a:path>
            </a:pathLst>
          </a:custGeom>
          <a:solidFill>
            <a:srgbClr val="0F5FEA"/>
          </a:solidFill>
        </p:spPr>
      </p:sp>
      <p:sp>
        <p:nvSpPr>
          <p:cNvPr id="4" name="Text 1"/>
          <p:cNvSpPr/>
          <p:nvPr/>
        </p:nvSpPr>
        <p:spPr>
          <a:xfrm>
            <a:off x="429475" y="217031"/>
            <a:ext cx="8859402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团队解决方案</a:t>
            </a:r>
            <a:endParaRPr lang="en-US" sz="1440" dirty="0"/>
          </a:p>
        </p:txBody>
      </p:sp>
      <p:sp>
        <p:nvSpPr>
          <p:cNvPr id="5" name="Shape 2"/>
          <p:cNvSpPr/>
          <p:nvPr>
            <p:custDataLst>
              <p:tags r:id="rId1"/>
            </p:custDataLst>
          </p:nvPr>
        </p:nvSpPr>
        <p:spPr>
          <a:xfrm>
            <a:off x="285959" y="1038210"/>
            <a:ext cx="560054" cy="560054"/>
          </a:xfrm>
          <a:custGeom>
            <a:avLst/>
            <a:gdLst/>
            <a:ahLst/>
            <a:cxnLst/>
            <a:rect l="l" t="t" r="r" b="b"/>
            <a:pathLst>
              <a:path w="560054" h="560054">
                <a:moveTo>
                  <a:pt x="280027" y="0"/>
                </a:moveTo>
                <a:moveTo>
                  <a:pt x="280027" y="0"/>
                </a:moveTo>
                <a:cubicBezTo>
                  <a:pt x="434578" y="0"/>
                  <a:pt x="560054" y="125476"/>
                  <a:pt x="560054" y="280027"/>
                </a:cubicBezTo>
                <a:cubicBezTo>
                  <a:pt x="560054" y="434578"/>
                  <a:pt x="434578" y="560054"/>
                  <a:pt x="280027" y="560054"/>
                </a:cubicBezTo>
                <a:cubicBezTo>
                  <a:pt x="125476" y="560054"/>
                  <a:pt x="0" y="434578"/>
                  <a:pt x="0" y="280027"/>
                </a:cubicBezTo>
                <a:cubicBezTo>
                  <a:pt x="0" y="125476"/>
                  <a:pt x="125476" y="0"/>
                  <a:pt x="280027" y="0"/>
                </a:cubicBezTo>
                <a:close/>
              </a:path>
            </a:pathLst>
          </a:custGeom>
          <a:solidFill>
            <a:srgbClr val="0F5FEA"/>
          </a:solidFill>
        </p:spPr>
      </p:sp>
      <p:sp>
        <p:nvSpPr>
          <p:cNvPr id="6" name="Shape 3"/>
          <p:cNvSpPr/>
          <p:nvPr>
            <p:custDataLst>
              <p:tags r:id="rId2"/>
            </p:custDataLst>
          </p:nvPr>
        </p:nvSpPr>
        <p:spPr>
          <a:xfrm>
            <a:off x="4657211" y="1038210"/>
            <a:ext cx="560054" cy="560054"/>
          </a:xfrm>
          <a:custGeom>
            <a:avLst/>
            <a:gdLst/>
            <a:ahLst/>
            <a:cxnLst/>
            <a:rect l="l" t="t" r="r" b="b"/>
            <a:pathLst>
              <a:path w="560054" h="560054">
                <a:moveTo>
                  <a:pt x="280027" y="0"/>
                </a:moveTo>
                <a:moveTo>
                  <a:pt x="280027" y="0"/>
                </a:moveTo>
                <a:cubicBezTo>
                  <a:pt x="434578" y="0"/>
                  <a:pt x="560054" y="125476"/>
                  <a:pt x="560054" y="280027"/>
                </a:cubicBezTo>
                <a:cubicBezTo>
                  <a:pt x="560054" y="434578"/>
                  <a:pt x="434578" y="560054"/>
                  <a:pt x="280027" y="560054"/>
                </a:cubicBezTo>
                <a:cubicBezTo>
                  <a:pt x="125476" y="560054"/>
                  <a:pt x="0" y="434578"/>
                  <a:pt x="0" y="280027"/>
                </a:cubicBezTo>
                <a:cubicBezTo>
                  <a:pt x="0" y="125476"/>
                  <a:pt x="125476" y="0"/>
                  <a:pt x="280027" y="0"/>
                </a:cubicBezTo>
                <a:close/>
              </a:path>
            </a:pathLst>
          </a:custGeom>
          <a:solidFill>
            <a:srgbClr val="0F5FEA"/>
          </a:solidFill>
        </p:spPr>
      </p:sp>
      <p:sp>
        <p:nvSpPr>
          <p:cNvPr id="7" name="Shape 4"/>
          <p:cNvSpPr/>
          <p:nvPr>
            <p:custDataLst>
              <p:tags r:id="rId3"/>
            </p:custDataLst>
          </p:nvPr>
        </p:nvSpPr>
        <p:spPr>
          <a:xfrm>
            <a:off x="281004" y="2841582"/>
            <a:ext cx="560054" cy="560054"/>
          </a:xfrm>
          <a:custGeom>
            <a:avLst/>
            <a:gdLst/>
            <a:ahLst/>
            <a:cxnLst/>
            <a:rect l="l" t="t" r="r" b="b"/>
            <a:pathLst>
              <a:path w="560054" h="560054">
                <a:moveTo>
                  <a:pt x="280027" y="0"/>
                </a:moveTo>
                <a:moveTo>
                  <a:pt x="280027" y="0"/>
                </a:moveTo>
                <a:cubicBezTo>
                  <a:pt x="434578" y="0"/>
                  <a:pt x="560054" y="125476"/>
                  <a:pt x="560054" y="280027"/>
                </a:cubicBezTo>
                <a:cubicBezTo>
                  <a:pt x="560054" y="434578"/>
                  <a:pt x="434578" y="560054"/>
                  <a:pt x="280027" y="560054"/>
                </a:cubicBezTo>
                <a:cubicBezTo>
                  <a:pt x="125476" y="560054"/>
                  <a:pt x="0" y="434578"/>
                  <a:pt x="0" y="280027"/>
                </a:cubicBezTo>
                <a:cubicBezTo>
                  <a:pt x="0" y="125476"/>
                  <a:pt x="125476" y="0"/>
                  <a:pt x="280027" y="0"/>
                </a:cubicBezTo>
                <a:close/>
              </a:path>
            </a:pathLst>
          </a:custGeom>
          <a:solidFill>
            <a:srgbClr val="0F5FEA"/>
          </a:solidFill>
        </p:spPr>
      </p:sp>
      <p:sp>
        <p:nvSpPr>
          <p:cNvPr id="8" name="Shape 5"/>
          <p:cNvSpPr/>
          <p:nvPr>
            <p:custDataLst>
              <p:tags r:id="rId4"/>
            </p:custDataLst>
          </p:nvPr>
        </p:nvSpPr>
        <p:spPr>
          <a:xfrm>
            <a:off x="4657211" y="2841582"/>
            <a:ext cx="560054" cy="560054"/>
          </a:xfrm>
          <a:custGeom>
            <a:avLst/>
            <a:gdLst/>
            <a:ahLst/>
            <a:cxnLst/>
            <a:rect l="l" t="t" r="r" b="b"/>
            <a:pathLst>
              <a:path w="560054" h="560054">
                <a:moveTo>
                  <a:pt x="280027" y="0"/>
                </a:moveTo>
                <a:moveTo>
                  <a:pt x="280027" y="0"/>
                </a:moveTo>
                <a:cubicBezTo>
                  <a:pt x="434578" y="0"/>
                  <a:pt x="560054" y="125476"/>
                  <a:pt x="560054" y="280027"/>
                </a:cubicBezTo>
                <a:cubicBezTo>
                  <a:pt x="560054" y="434578"/>
                  <a:pt x="434578" y="560054"/>
                  <a:pt x="280027" y="560054"/>
                </a:cubicBezTo>
                <a:cubicBezTo>
                  <a:pt x="125476" y="560054"/>
                  <a:pt x="0" y="434578"/>
                  <a:pt x="0" y="280027"/>
                </a:cubicBezTo>
                <a:cubicBezTo>
                  <a:pt x="0" y="125476"/>
                  <a:pt x="125476" y="0"/>
                  <a:pt x="280027" y="0"/>
                </a:cubicBezTo>
                <a:close/>
              </a:path>
            </a:pathLst>
          </a:custGeom>
          <a:solidFill>
            <a:srgbClr val="0F5FEA"/>
          </a:solidFill>
        </p:spPr>
      </p:sp>
      <p:sp>
        <p:nvSpPr>
          <p:cNvPr id="9" name="Text 6"/>
          <p:cNvSpPr/>
          <p:nvPr>
            <p:custDataLst>
              <p:tags r:id="rId5"/>
            </p:custDataLst>
          </p:nvPr>
        </p:nvSpPr>
        <p:spPr>
          <a:xfrm>
            <a:off x="271096" y="1034772"/>
            <a:ext cx="589780" cy="56692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10" name="Text 7"/>
          <p:cNvSpPr/>
          <p:nvPr>
            <p:custDataLst>
              <p:tags r:id="rId6"/>
            </p:custDataLst>
          </p:nvPr>
        </p:nvSpPr>
        <p:spPr>
          <a:xfrm>
            <a:off x="4617576" y="1034772"/>
            <a:ext cx="648251" cy="56692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11" name="Text 8"/>
          <p:cNvSpPr/>
          <p:nvPr>
            <p:custDataLst>
              <p:tags r:id="rId7"/>
            </p:custDataLst>
          </p:nvPr>
        </p:nvSpPr>
        <p:spPr>
          <a:xfrm>
            <a:off x="261187" y="2838145"/>
            <a:ext cx="631353" cy="56692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12" name="Text 9"/>
          <p:cNvSpPr/>
          <p:nvPr>
            <p:custDataLst>
              <p:tags r:id="rId8"/>
            </p:custDataLst>
          </p:nvPr>
        </p:nvSpPr>
        <p:spPr>
          <a:xfrm>
            <a:off x="4627485" y="2838145"/>
            <a:ext cx="618525" cy="56692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440" dirty="0"/>
          </a:p>
        </p:txBody>
      </p:sp>
      <p:sp>
        <p:nvSpPr>
          <p:cNvPr id="13" name="Text 10"/>
          <p:cNvSpPr/>
          <p:nvPr>
            <p:custDataLst>
              <p:tags r:id="rId9"/>
            </p:custDataLst>
          </p:nvPr>
        </p:nvSpPr>
        <p:spPr>
          <a:xfrm>
            <a:off x="911590" y="1076659"/>
            <a:ext cx="3567111" cy="535067"/>
          </a:xfrm>
          <a:prstGeom prst="rect">
            <a:avLst/>
          </a:prstGeom>
          <a:noFill/>
        </p:spPr>
        <p:txBody>
          <a:bodyPr wrap="square" lIns="91440" tIns="91440" rIns="91440" bIns="91440" rtlCol="0" anchor="t"/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团队背景与项目定位</a:t>
            </a:r>
            <a:endParaRPr lang="en-US" sz="1440" dirty="0"/>
          </a:p>
        </p:txBody>
      </p:sp>
      <p:sp>
        <p:nvSpPr>
          <p:cNvPr id="14" name="Text 11"/>
          <p:cNvSpPr/>
          <p:nvPr>
            <p:custDataLst>
              <p:tags r:id="rId10"/>
            </p:custDataLst>
          </p:nvPr>
        </p:nvSpPr>
        <p:spPr>
          <a:xfrm>
            <a:off x="912357" y="1589809"/>
            <a:ext cx="3567111" cy="81381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广东东软学院"坚涛骇浪"团队基于OpenHarmony系统，专注开发适老化文字识别应用"小蓝识图"，解决老年人阅读障碍问题。</a:t>
            </a:r>
            <a:endParaRPr lang="en-US" sz="1440" dirty="0"/>
          </a:p>
        </p:txBody>
      </p:sp>
      <p:sp>
        <p:nvSpPr>
          <p:cNvPr id="15" name="Text 12"/>
          <p:cNvSpPr/>
          <p:nvPr>
            <p:custDataLst>
              <p:tags r:id="rId11"/>
            </p:custDataLst>
          </p:nvPr>
        </p:nvSpPr>
        <p:spPr>
          <a:xfrm>
            <a:off x="5305478" y="1061797"/>
            <a:ext cx="3567111" cy="564793"/>
          </a:xfrm>
          <a:prstGeom prst="rect">
            <a:avLst/>
          </a:prstGeom>
          <a:noFill/>
        </p:spPr>
        <p:txBody>
          <a:bodyPr wrap="square" lIns="91440" tIns="91440" rIns="91440" bIns="91440" rtlCol="0" anchor="t"/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核心问题与解决方案</a:t>
            </a:r>
            <a:endParaRPr lang="en-US" sz="1440" dirty="0"/>
          </a:p>
        </p:txBody>
      </p:sp>
      <p:sp>
        <p:nvSpPr>
          <p:cNvPr id="16" name="Text 13"/>
          <p:cNvSpPr/>
          <p:nvPr>
            <p:custDataLst>
              <p:tags r:id="rId12"/>
            </p:custDataLst>
          </p:nvPr>
        </p:nvSpPr>
        <p:spPr>
          <a:xfrm>
            <a:off x="5305082" y="1589809"/>
            <a:ext cx="3567111" cy="81381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针对老年人视力衰退痛点，通过图像识别+语音播报技术，简化操作流程并提升识别精度，实现无障碍阅读体验。</a:t>
            </a:r>
            <a:endParaRPr lang="en-US" sz="1440" dirty="0"/>
          </a:p>
        </p:txBody>
      </p:sp>
      <p:sp>
        <p:nvSpPr>
          <p:cNvPr id="17" name="Text 14"/>
          <p:cNvSpPr/>
          <p:nvPr>
            <p:custDataLst>
              <p:tags r:id="rId13"/>
            </p:custDataLst>
          </p:nvPr>
        </p:nvSpPr>
        <p:spPr>
          <a:xfrm>
            <a:off x="911986" y="2865169"/>
            <a:ext cx="3567111" cy="564793"/>
          </a:xfrm>
          <a:prstGeom prst="rect">
            <a:avLst/>
          </a:prstGeom>
          <a:noFill/>
        </p:spPr>
        <p:txBody>
          <a:bodyPr wrap="square" lIns="91440" tIns="91440" rIns="91440" bIns="91440" rtlCol="0" anchor="t"/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技术创新与差异化优势</a:t>
            </a:r>
            <a:endParaRPr lang="en-US" sz="1440" dirty="0"/>
          </a:p>
        </p:txBody>
      </p:sp>
      <p:sp>
        <p:nvSpPr>
          <p:cNvPr id="18" name="Text 15"/>
          <p:cNvSpPr/>
          <p:nvPr>
            <p:custDataLst>
              <p:tags r:id="rId14"/>
            </p:custDataLst>
          </p:nvPr>
        </p:nvSpPr>
        <p:spPr>
          <a:xfrm>
            <a:off x="911590" y="3395164"/>
            <a:ext cx="3567111" cy="5892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集成阿里云百炼大模型优化识别算法，支持手写体识别，结合极简交互设计形成技术壁垒。</a:t>
            </a:r>
            <a:endParaRPr lang="en-US" sz="1440" dirty="0"/>
          </a:p>
        </p:txBody>
      </p:sp>
      <p:sp>
        <p:nvSpPr>
          <p:cNvPr id="19" name="Text 16"/>
          <p:cNvSpPr/>
          <p:nvPr>
            <p:custDataLst>
              <p:tags r:id="rId15"/>
            </p:custDataLst>
          </p:nvPr>
        </p:nvSpPr>
        <p:spPr>
          <a:xfrm>
            <a:off x="5305478" y="2865169"/>
            <a:ext cx="3567111" cy="564793"/>
          </a:xfrm>
          <a:prstGeom prst="rect">
            <a:avLst/>
          </a:prstGeom>
          <a:noFill/>
        </p:spPr>
        <p:txBody>
          <a:bodyPr wrap="square" lIns="91440" tIns="91440" rIns="91440" bIns="91440" rtlCol="0" anchor="t"/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模块化系统架构</a:t>
            </a:r>
            <a:endParaRPr lang="en-US" sz="1440" dirty="0"/>
          </a:p>
        </p:txBody>
      </p:sp>
      <p:sp>
        <p:nvSpPr>
          <p:cNvPr id="20" name="Text 17"/>
          <p:cNvSpPr/>
          <p:nvPr>
            <p:custDataLst>
              <p:tags r:id="rId16"/>
            </p:custDataLst>
          </p:nvPr>
        </p:nvSpPr>
        <p:spPr>
          <a:xfrm>
            <a:off x="5305082" y="3395164"/>
            <a:ext cx="3567111" cy="81381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采用分层MVC架构，划分图像处理与文字识别两大核心模块，通过事件总线实现高效数据流转。</a:t>
            </a:r>
            <a:endParaRPr lang="en-US" sz="14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44736" y="1365228"/>
            <a:ext cx="1646234" cy="15544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7200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4293526" y="2715737"/>
            <a:ext cx="3897443" cy="67665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核心功能设计</a:t>
            </a:r>
            <a:endParaRPr lang="en-US" sz="14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25928" y="188635"/>
            <a:ext cx="8201446" cy="604398"/>
          </a:xfrm>
          <a:custGeom>
            <a:avLst/>
            <a:gdLst/>
            <a:ahLst/>
            <a:cxnLst/>
            <a:rect l="l" t="t" r="r" b="b"/>
            <a:pathLst>
              <a:path w="8201446" h="604398">
                <a:moveTo>
                  <a:pt x="0" y="0"/>
                </a:moveTo>
                <a:moveTo>
                  <a:pt x="0" y="0"/>
                </a:moveTo>
                <a:lnTo>
                  <a:pt x="8201446" y="0"/>
                </a:lnTo>
                <a:lnTo>
                  <a:pt x="8201446" y="604398"/>
                </a:lnTo>
                <a:lnTo>
                  <a:pt x="0" y="604398"/>
                </a:lnTo>
                <a:close/>
              </a:path>
            </a:pathLst>
          </a:custGeom>
          <a:solidFill>
            <a:srgbClr val="0F5FEA"/>
          </a:solidFill>
        </p:spPr>
      </p:sp>
      <p:sp>
        <p:nvSpPr>
          <p:cNvPr id="4" name="Text 1"/>
          <p:cNvSpPr/>
          <p:nvPr/>
        </p:nvSpPr>
        <p:spPr>
          <a:xfrm>
            <a:off x="429475" y="217031"/>
            <a:ext cx="8859402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一键上传功能</a:t>
            </a:r>
            <a:endParaRPr lang="en-US" sz="1440" dirty="0"/>
          </a:p>
        </p:txBody>
      </p:sp>
      <p:pic>
        <p:nvPicPr>
          <p:cNvPr id="5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3230" y="2938130"/>
            <a:ext cx="4234586" cy="173736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3230" y="1020470"/>
            <a:ext cx="4234586" cy="1737360"/>
          </a:xfrm>
          <a:prstGeom prst="rect">
            <a:avLst/>
          </a:prstGeom>
        </p:spPr>
      </p:pic>
      <p:sp>
        <p:nvSpPr>
          <p:cNvPr id="7" name="Shape 2"/>
          <p:cNvSpPr/>
          <p:nvPr>
            <p:custDataLst>
              <p:tags r:id="rId5"/>
            </p:custDataLst>
          </p:nvPr>
        </p:nvSpPr>
        <p:spPr>
          <a:xfrm>
            <a:off x="477528" y="1658732"/>
            <a:ext cx="460837" cy="460837"/>
          </a:xfrm>
          <a:custGeom>
            <a:avLst/>
            <a:gdLst/>
            <a:ahLst/>
            <a:cxnLst/>
            <a:rect l="l" t="t" r="r" b="b"/>
            <a:pathLst>
              <a:path w="460837" h="460837">
                <a:moveTo>
                  <a:pt x="230419" y="0"/>
                </a:moveTo>
                <a:moveTo>
                  <a:pt x="230419" y="0"/>
                </a:moveTo>
                <a:cubicBezTo>
                  <a:pt x="357590" y="0"/>
                  <a:pt x="460837" y="103247"/>
                  <a:pt x="460837" y="230419"/>
                </a:cubicBezTo>
                <a:cubicBezTo>
                  <a:pt x="460837" y="357590"/>
                  <a:pt x="357590" y="460837"/>
                  <a:pt x="230419" y="460837"/>
                </a:cubicBezTo>
                <a:cubicBezTo>
                  <a:pt x="103247" y="460837"/>
                  <a:pt x="0" y="357590"/>
                  <a:pt x="0" y="230419"/>
                </a:cubicBezTo>
                <a:cubicBezTo>
                  <a:pt x="0" y="103247"/>
                  <a:pt x="103247" y="0"/>
                  <a:pt x="23041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 3"/>
          <p:cNvSpPr/>
          <p:nvPr>
            <p:custDataLst>
              <p:tags r:id="rId6"/>
            </p:custDataLst>
          </p:nvPr>
        </p:nvSpPr>
        <p:spPr>
          <a:xfrm>
            <a:off x="319273" y="1619402"/>
            <a:ext cx="777349" cy="53949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870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76575" y="1020470"/>
            <a:ext cx="4234586" cy="1737360"/>
          </a:xfrm>
          <a:prstGeom prst="rect">
            <a:avLst/>
          </a:prstGeom>
        </p:spPr>
      </p:pic>
      <p:sp>
        <p:nvSpPr>
          <p:cNvPr id="10" name="Shape 4"/>
          <p:cNvSpPr/>
          <p:nvPr>
            <p:custDataLst>
              <p:tags r:id="rId8"/>
            </p:custDataLst>
          </p:nvPr>
        </p:nvSpPr>
        <p:spPr>
          <a:xfrm>
            <a:off x="4911264" y="1658732"/>
            <a:ext cx="460837" cy="460837"/>
          </a:xfrm>
          <a:custGeom>
            <a:avLst/>
            <a:gdLst/>
            <a:ahLst/>
            <a:cxnLst/>
            <a:rect l="l" t="t" r="r" b="b"/>
            <a:pathLst>
              <a:path w="460837" h="460837">
                <a:moveTo>
                  <a:pt x="230419" y="0"/>
                </a:moveTo>
                <a:moveTo>
                  <a:pt x="230419" y="0"/>
                </a:moveTo>
                <a:cubicBezTo>
                  <a:pt x="357590" y="0"/>
                  <a:pt x="460837" y="103247"/>
                  <a:pt x="460837" y="230419"/>
                </a:cubicBezTo>
                <a:cubicBezTo>
                  <a:pt x="460837" y="357590"/>
                  <a:pt x="357590" y="460837"/>
                  <a:pt x="230419" y="460837"/>
                </a:cubicBezTo>
                <a:cubicBezTo>
                  <a:pt x="103247" y="460837"/>
                  <a:pt x="0" y="357590"/>
                  <a:pt x="0" y="230419"/>
                </a:cubicBezTo>
                <a:cubicBezTo>
                  <a:pt x="0" y="103247"/>
                  <a:pt x="103247" y="0"/>
                  <a:pt x="23041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" name="Text 5"/>
          <p:cNvSpPr/>
          <p:nvPr>
            <p:custDataLst>
              <p:tags r:id="rId9"/>
            </p:custDataLst>
          </p:nvPr>
        </p:nvSpPr>
        <p:spPr>
          <a:xfrm>
            <a:off x="4753009" y="1619402"/>
            <a:ext cx="777349" cy="53949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870" b="1" dirty="0">
                <a:solidFill>
                  <a:srgbClr val="16A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12" name="Shape 6"/>
          <p:cNvSpPr/>
          <p:nvPr>
            <p:custDataLst>
              <p:tags r:id="rId10"/>
            </p:custDataLst>
          </p:nvPr>
        </p:nvSpPr>
        <p:spPr>
          <a:xfrm>
            <a:off x="477528" y="3576392"/>
            <a:ext cx="460837" cy="460837"/>
          </a:xfrm>
          <a:custGeom>
            <a:avLst/>
            <a:gdLst/>
            <a:ahLst/>
            <a:cxnLst/>
            <a:rect l="l" t="t" r="r" b="b"/>
            <a:pathLst>
              <a:path w="460837" h="460837">
                <a:moveTo>
                  <a:pt x="230419" y="0"/>
                </a:moveTo>
                <a:moveTo>
                  <a:pt x="230419" y="0"/>
                </a:moveTo>
                <a:cubicBezTo>
                  <a:pt x="357590" y="0"/>
                  <a:pt x="460837" y="103247"/>
                  <a:pt x="460837" y="230419"/>
                </a:cubicBezTo>
                <a:cubicBezTo>
                  <a:pt x="460837" y="357590"/>
                  <a:pt x="357590" y="460837"/>
                  <a:pt x="230419" y="460837"/>
                </a:cubicBezTo>
                <a:cubicBezTo>
                  <a:pt x="103247" y="460837"/>
                  <a:pt x="0" y="357590"/>
                  <a:pt x="0" y="230419"/>
                </a:cubicBezTo>
                <a:cubicBezTo>
                  <a:pt x="0" y="103247"/>
                  <a:pt x="103247" y="0"/>
                  <a:pt x="23041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3" name="Text 7"/>
          <p:cNvSpPr/>
          <p:nvPr>
            <p:custDataLst>
              <p:tags r:id="rId11"/>
            </p:custDataLst>
          </p:nvPr>
        </p:nvSpPr>
        <p:spPr>
          <a:xfrm>
            <a:off x="319273" y="3537062"/>
            <a:ext cx="777349" cy="53949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870" b="1" dirty="0">
                <a:solidFill>
                  <a:srgbClr val="16A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pic>
        <p:nvPicPr>
          <p:cNvPr id="14" name="Image 3" descr="preencoded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76242" y="2938130"/>
            <a:ext cx="4234586" cy="1737360"/>
          </a:xfrm>
          <a:prstGeom prst="rect">
            <a:avLst/>
          </a:prstGeom>
        </p:spPr>
      </p:pic>
      <p:sp>
        <p:nvSpPr>
          <p:cNvPr id="15" name="Shape 8"/>
          <p:cNvSpPr/>
          <p:nvPr>
            <p:custDataLst>
              <p:tags r:id="rId13"/>
            </p:custDataLst>
          </p:nvPr>
        </p:nvSpPr>
        <p:spPr>
          <a:xfrm>
            <a:off x="4911264" y="3576392"/>
            <a:ext cx="460837" cy="460837"/>
          </a:xfrm>
          <a:custGeom>
            <a:avLst/>
            <a:gdLst/>
            <a:ahLst/>
            <a:cxnLst/>
            <a:rect l="l" t="t" r="r" b="b"/>
            <a:pathLst>
              <a:path w="460837" h="460837">
                <a:moveTo>
                  <a:pt x="230419" y="0"/>
                </a:moveTo>
                <a:moveTo>
                  <a:pt x="230419" y="0"/>
                </a:moveTo>
                <a:cubicBezTo>
                  <a:pt x="357590" y="0"/>
                  <a:pt x="460837" y="103247"/>
                  <a:pt x="460837" y="230419"/>
                </a:cubicBezTo>
                <a:cubicBezTo>
                  <a:pt x="460837" y="357590"/>
                  <a:pt x="357590" y="460837"/>
                  <a:pt x="230419" y="460837"/>
                </a:cubicBezTo>
                <a:cubicBezTo>
                  <a:pt x="103247" y="460837"/>
                  <a:pt x="0" y="357590"/>
                  <a:pt x="0" y="230419"/>
                </a:cubicBezTo>
                <a:cubicBezTo>
                  <a:pt x="0" y="103247"/>
                  <a:pt x="103247" y="0"/>
                  <a:pt x="23041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6" name="Text 9"/>
          <p:cNvSpPr/>
          <p:nvPr>
            <p:custDataLst>
              <p:tags r:id="rId14"/>
            </p:custDataLst>
          </p:nvPr>
        </p:nvSpPr>
        <p:spPr>
          <a:xfrm>
            <a:off x="4753009" y="3537062"/>
            <a:ext cx="777349" cy="53949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870" b="1" dirty="0">
                <a:solidFill>
                  <a:srgbClr val="0F5F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440" dirty="0"/>
          </a:p>
        </p:txBody>
      </p:sp>
      <p:sp>
        <p:nvSpPr>
          <p:cNvPr id="17" name="Text 10"/>
          <p:cNvSpPr/>
          <p:nvPr>
            <p:custDataLst>
              <p:tags r:id="rId15"/>
            </p:custDataLst>
          </p:nvPr>
        </p:nvSpPr>
        <p:spPr>
          <a:xfrm>
            <a:off x="1054494" y="1311250"/>
            <a:ext cx="3262579" cy="4114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一键上传功能的核心价值</a:t>
            </a:r>
            <a:endParaRPr lang="en-US" sz="1440" dirty="0"/>
          </a:p>
        </p:txBody>
      </p:sp>
      <p:sp>
        <p:nvSpPr>
          <p:cNvPr id="18" name="Text 11"/>
          <p:cNvSpPr/>
          <p:nvPr>
            <p:custDataLst>
              <p:tags r:id="rId16"/>
            </p:custDataLst>
          </p:nvPr>
        </p:nvSpPr>
        <p:spPr>
          <a:xfrm>
            <a:off x="1054494" y="1735531"/>
            <a:ext cx="3262579" cy="81381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专为老年用户设计的极简交互方案，通过单次点击完成图片采集与上传，大幅降低操作复杂度。</a:t>
            </a:r>
            <a:endParaRPr lang="en-US" sz="1440" dirty="0"/>
          </a:p>
        </p:txBody>
      </p:sp>
      <p:sp>
        <p:nvSpPr>
          <p:cNvPr id="19" name="Text 12"/>
          <p:cNvSpPr/>
          <p:nvPr>
            <p:custDataLst>
              <p:tags r:id="rId17"/>
            </p:custDataLst>
          </p:nvPr>
        </p:nvSpPr>
        <p:spPr>
          <a:xfrm>
            <a:off x="5488229" y="1311495"/>
            <a:ext cx="3262579" cy="4114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技术实现路径</a:t>
            </a:r>
            <a:endParaRPr lang="en-US" sz="1440" dirty="0"/>
          </a:p>
        </p:txBody>
      </p:sp>
      <p:sp>
        <p:nvSpPr>
          <p:cNvPr id="20" name="Text 13"/>
          <p:cNvSpPr/>
          <p:nvPr>
            <p:custDataLst>
              <p:tags r:id="rId18"/>
            </p:custDataLst>
          </p:nvPr>
        </p:nvSpPr>
        <p:spPr>
          <a:xfrm>
            <a:off x="5488229" y="1735531"/>
            <a:ext cx="3262579" cy="81381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集成HarmonyOS原生Camera API与阿里云接口，实现从图像采集到文字识别的全链路自动化处理。</a:t>
            </a:r>
            <a:endParaRPr lang="en-US" sz="1440" dirty="0"/>
          </a:p>
        </p:txBody>
      </p:sp>
      <p:sp>
        <p:nvSpPr>
          <p:cNvPr id="21" name="Text 14"/>
          <p:cNvSpPr/>
          <p:nvPr>
            <p:custDataLst>
              <p:tags r:id="rId19"/>
            </p:custDataLst>
          </p:nvPr>
        </p:nvSpPr>
        <p:spPr>
          <a:xfrm>
            <a:off x="1054494" y="3201314"/>
            <a:ext cx="3262579" cy="4114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适老化交互优化</a:t>
            </a:r>
            <a:endParaRPr lang="en-US" sz="1440" dirty="0"/>
          </a:p>
        </p:txBody>
      </p:sp>
      <p:sp>
        <p:nvSpPr>
          <p:cNvPr id="22" name="Text 15"/>
          <p:cNvSpPr/>
          <p:nvPr>
            <p:custDataLst>
              <p:tags r:id="rId20"/>
            </p:custDataLst>
          </p:nvPr>
        </p:nvSpPr>
        <p:spPr>
          <a:xfrm>
            <a:off x="1054494" y="3681149"/>
            <a:ext cx="3262821" cy="5892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采用大图标按钮机制，确保老年用户可独立完成图片上传全流程操作。</a:t>
            </a:r>
            <a:endParaRPr lang="en-US" sz="1440" dirty="0"/>
          </a:p>
        </p:txBody>
      </p:sp>
      <p:sp>
        <p:nvSpPr>
          <p:cNvPr id="23" name="Text 16"/>
          <p:cNvSpPr/>
          <p:nvPr>
            <p:custDataLst>
              <p:tags r:id="rId21"/>
            </p:custDataLst>
          </p:nvPr>
        </p:nvSpPr>
        <p:spPr>
          <a:xfrm>
            <a:off x="5488229" y="3201314"/>
            <a:ext cx="3262579" cy="4114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多场景兼容能力</a:t>
            </a:r>
            <a:endParaRPr lang="en-US" sz="1440" dirty="0"/>
          </a:p>
        </p:txBody>
      </p:sp>
      <p:sp>
        <p:nvSpPr>
          <p:cNvPr id="24" name="Text 17"/>
          <p:cNvSpPr/>
          <p:nvPr>
            <p:custDataLst>
              <p:tags r:id="rId22"/>
            </p:custDataLst>
          </p:nvPr>
        </p:nvSpPr>
        <p:spPr>
          <a:xfrm>
            <a:off x="5488229" y="3681149"/>
            <a:ext cx="3262579" cy="81381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支持本地相册调取与即时拍摄双模式，适配不同老年用户的使用习惯和场景需求。</a:t>
            </a:r>
            <a:endParaRPr lang="en-US" sz="14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25928" y="188635"/>
            <a:ext cx="8201446" cy="604398"/>
          </a:xfrm>
          <a:custGeom>
            <a:avLst/>
            <a:gdLst/>
            <a:ahLst/>
            <a:cxnLst/>
            <a:rect l="l" t="t" r="r" b="b"/>
            <a:pathLst>
              <a:path w="8201446" h="604398">
                <a:moveTo>
                  <a:pt x="0" y="0"/>
                </a:moveTo>
                <a:moveTo>
                  <a:pt x="0" y="0"/>
                </a:moveTo>
                <a:lnTo>
                  <a:pt x="8201446" y="0"/>
                </a:lnTo>
                <a:lnTo>
                  <a:pt x="8201446" y="604398"/>
                </a:lnTo>
                <a:lnTo>
                  <a:pt x="0" y="604398"/>
                </a:lnTo>
                <a:close/>
              </a:path>
            </a:pathLst>
          </a:custGeom>
          <a:solidFill>
            <a:srgbClr val="0F5FEA"/>
          </a:solidFill>
        </p:spPr>
      </p:sp>
      <p:sp>
        <p:nvSpPr>
          <p:cNvPr id="4" name="Text 1"/>
          <p:cNvSpPr/>
          <p:nvPr/>
        </p:nvSpPr>
        <p:spPr>
          <a:xfrm>
            <a:off x="429475" y="217031"/>
            <a:ext cx="8859402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快速文字识别</a:t>
            </a:r>
            <a:endParaRPr lang="en-US" sz="144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653" y="1010483"/>
            <a:ext cx="3584452" cy="357393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255781" y="1010483"/>
            <a:ext cx="3649324" cy="3573933"/>
          </a:xfrm>
          <a:prstGeom prst="rect">
            <a:avLst/>
          </a:prstGeom>
        </p:spPr>
      </p:pic>
      <p:sp>
        <p:nvSpPr>
          <p:cNvPr id="7" name="Text 2"/>
          <p:cNvSpPr/>
          <p:nvPr>
            <p:custDataLst>
              <p:tags r:id="rId3"/>
            </p:custDataLst>
          </p:nvPr>
        </p:nvSpPr>
        <p:spPr>
          <a:xfrm>
            <a:off x="1730863" y="1561098"/>
            <a:ext cx="764032" cy="56692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8" name="Text 3"/>
          <p:cNvSpPr/>
          <p:nvPr>
            <p:custDataLst>
              <p:tags r:id="rId4"/>
            </p:custDataLst>
          </p:nvPr>
        </p:nvSpPr>
        <p:spPr>
          <a:xfrm>
            <a:off x="1730863" y="2454307"/>
            <a:ext cx="764032" cy="56692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9" name="Text 4"/>
          <p:cNvSpPr/>
          <p:nvPr>
            <p:custDataLst>
              <p:tags r:id="rId5"/>
            </p:custDataLst>
          </p:nvPr>
        </p:nvSpPr>
        <p:spPr>
          <a:xfrm>
            <a:off x="1730863" y="3221466"/>
            <a:ext cx="764032" cy="56692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10" name="Text 5"/>
          <p:cNvSpPr/>
          <p:nvPr>
            <p:custDataLst>
              <p:tags r:id="rId6"/>
            </p:custDataLst>
          </p:nvPr>
        </p:nvSpPr>
        <p:spPr>
          <a:xfrm>
            <a:off x="1730863" y="4007335"/>
            <a:ext cx="764032" cy="566928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440" dirty="0"/>
          </a:p>
        </p:txBody>
      </p:sp>
      <p:sp>
        <p:nvSpPr>
          <p:cNvPr id="11" name="Text 6"/>
          <p:cNvSpPr/>
          <p:nvPr>
            <p:custDataLst>
              <p:tags r:id="rId7"/>
            </p:custDataLst>
          </p:nvPr>
        </p:nvSpPr>
        <p:spPr>
          <a:xfrm>
            <a:off x="2599976" y="1041801"/>
            <a:ext cx="6288242" cy="36576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快速文字识别技术概述</a:t>
            </a:r>
            <a:endParaRPr lang="en-US" sz="1440" dirty="0"/>
          </a:p>
        </p:txBody>
      </p:sp>
      <p:sp>
        <p:nvSpPr>
          <p:cNvPr id="12" name="Text 7"/>
          <p:cNvSpPr/>
          <p:nvPr>
            <p:custDataLst>
              <p:tags r:id="rId8"/>
            </p:custDataLst>
          </p:nvPr>
        </p:nvSpPr>
        <p:spPr>
          <a:xfrm>
            <a:off x="2599976" y="1261257"/>
            <a:ext cx="6279347" cy="60350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31000"/>
              </a:lnSpc>
              <a:spcBef>
                <a:spcPts val="360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基于OpenHarmony系统开发的轻量级图片文字识别技术，专为老年用户优化操作流程与识别精度，实现无障碍阅读。</a:t>
            </a:r>
            <a:endParaRPr lang="en-US" sz="1440" dirty="0"/>
          </a:p>
        </p:txBody>
      </p:sp>
      <p:sp>
        <p:nvSpPr>
          <p:cNvPr id="13" name="Text 8"/>
          <p:cNvSpPr/>
          <p:nvPr>
            <p:custDataLst>
              <p:tags r:id="rId9"/>
            </p:custDataLst>
          </p:nvPr>
        </p:nvSpPr>
        <p:spPr>
          <a:xfrm>
            <a:off x="3036483" y="1919625"/>
            <a:ext cx="5834935" cy="36576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适老化设计核心价值</a:t>
            </a:r>
            <a:endParaRPr lang="en-US" sz="1440" dirty="0"/>
          </a:p>
        </p:txBody>
      </p:sp>
      <p:sp>
        <p:nvSpPr>
          <p:cNvPr id="14" name="Text 9"/>
          <p:cNvSpPr/>
          <p:nvPr>
            <p:custDataLst>
              <p:tags r:id="rId10"/>
            </p:custDataLst>
          </p:nvPr>
        </p:nvSpPr>
        <p:spPr>
          <a:xfrm>
            <a:off x="3036483" y="2139081"/>
            <a:ext cx="5842941" cy="38608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31000"/>
              </a:lnSpc>
              <a:spcBef>
                <a:spcPts val="360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通过大字体显示、高对比度模式，显著降低老年人使用门槛，提升文字识别工具的实用性与包容性。</a:t>
            </a:r>
            <a:endParaRPr lang="en-US" sz="1440" dirty="0"/>
          </a:p>
        </p:txBody>
      </p:sp>
      <p:sp>
        <p:nvSpPr>
          <p:cNvPr id="15" name="Text 10"/>
          <p:cNvSpPr/>
          <p:nvPr>
            <p:custDataLst>
              <p:tags r:id="rId11"/>
            </p:custDataLst>
          </p:nvPr>
        </p:nvSpPr>
        <p:spPr>
          <a:xfrm>
            <a:off x="3525266" y="2797449"/>
            <a:ext cx="5328829" cy="36576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创新技术应用</a:t>
            </a:r>
            <a:endParaRPr lang="en-US" sz="1440" dirty="0"/>
          </a:p>
        </p:txBody>
      </p:sp>
      <p:sp>
        <p:nvSpPr>
          <p:cNvPr id="16" name="Text 11"/>
          <p:cNvSpPr/>
          <p:nvPr>
            <p:custDataLst>
              <p:tags r:id="rId12"/>
            </p:custDataLst>
          </p:nvPr>
        </p:nvSpPr>
        <p:spPr>
          <a:xfrm>
            <a:off x="3525266" y="3016905"/>
            <a:ext cx="5354318" cy="60350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31000"/>
              </a:lnSpc>
              <a:spcBef>
                <a:spcPts val="360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集成阿里云百炼大模型，优化低质量图片与手写体识别，支持多语言混合文本处理，突破传统OCR技术局限。</a:t>
            </a:r>
            <a:endParaRPr lang="en-US" sz="1440" dirty="0"/>
          </a:p>
        </p:txBody>
      </p:sp>
      <p:sp>
        <p:nvSpPr>
          <p:cNvPr id="17" name="Text 12"/>
          <p:cNvSpPr/>
          <p:nvPr>
            <p:custDataLst>
              <p:tags r:id="rId13"/>
            </p:custDataLst>
          </p:nvPr>
        </p:nvSpPr>
        <p:spPr>
          <a:xfrm>
            <a:off x="3887828" y="3675273"/>
            <a:ext cx="4991928" cy="36576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模块化系统架构</a:t>
            </a:r>
            <a:endParaRPr lang="en-US" sz="1440" dirty="0"/>
          </a:p>
        </p:txBody>
      </p:sp>
      <p:sp>
        <p:nvSpPr>
          <p:cNvPr id="18" name="Text 13"/>
          <p:cNvSpPr/>
          <p:nvPr>
            <p:custDataLst>
              <p:tags r:id="rId14"/>
            </p:custDataLst>
          </p:nvPr>
        </p:nvSpPr>
        <p:spPr>
          <a:xfrm>
            <a:off x="3887828" y="3894729"/>
            <a:ext cx="4991928" cy="60350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31000"/>
              </a:lnSpc>
              <a:spcBef>
                <a:spcPts val="360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采用分层MVC设计，分离图像采集、文字识别与UI交互模块，确保系统高扩展性与低耦合性。</a:t>
            </a:r>
            <a:endParaRPr lang="en-US" sz="144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38.11705345501952,&quot;left&quot;:40.16354330708661,&quot;top&quot;:109.39574803149608,&quot;width&quot;:605.282913385827}"/>
</p:tagLst>
</file>

<file path=ppt/tags/tag10.xml><?xml version="1.0" encoding="utf-8"?>
<p:tagLst xmlns:p="http://schemas.openxmlformats.org/presentationml/2006/main">
  <p:tag name="KSO_WM_DIAGRAM_VIRTUALLY_FRAME" val="{&quot;height&quot;:268.6026771653543,&quot;left&quot;:15.677874015748035,&quot;top&quot;:85.3540157480315,&quot;width&quot;:683.0443307086614}"/>
</p:tagLst>
</file>

<file path=ppt/tags/tag100.xml><?xml version="1.0" encoding="utf-8"?>
<p:tagLst xmlns:p="http://schemas.openxmlformats.org/presentationml/2006/main">
  <p:tag name="KSO_WM_DIAGRAM_VIRTUALLY_FRAME" val="{&quot;height&quot;:238.70188976377955,&quot;left&quot;:20.673622047244095,&quot;top&quot;:86.43464566929134,&quot;width&quot;:678.6527559055118}"/>
</p:tagLst>
</file>

<file path=ppt/tags/tag101.xml><?xml version="1.0" encoding="utf-8"?>
<p:tagLst xmlns:p="http://schemas.openxmlformats.org/presentationml/2006/main">
  <p:tag name="KSO_WM_DIAGRAM_VIRTUALLY_FRAME" val="{&quot;height&quot;:238.70188976377955,&quot;left&quot;:20.673622047244095,&quot;top&quot;:86.43464566929134,&quot;width&quot;:678.6527559055118}"/>
</p:tagLst>
</file>

<file path=ppt/tags/tag102.xml><?xml version="1.0" encoding="utf-8"?>
<p:tagLst xmlns:p="http://schemas.openxmlformats.org/presentationml/2006/main">
  <p:tag name="KSO_WM_DIAGRAM_VIRTUALLY_FRAME" val="{&quot;height&quot;:238.70188976377955,&quot;left&quot;:20.673622047244095,&quot;top&quot;:86.43464566929134,&quot;width&quot;:678.6527559055118}"/>
</p:tagLst>
</file>

<file path=ppt/tags/tag103.xml><?xml version="1.0" encoding="utf-8"?>
<p:tagLst xmlns:p="http://schemas.openxmlformats.org/presentationml/2006/main">
  <p:tag name="KSO_WM_DIAGRAM_VIRTUALLY_FRAME" val="{&quot;height&quot;:238.70188976377955,&quot;left&quot;:20.673622047244095,&quot;top&quot;:86.43464566929134,&quot;width&quot;:678.6527559055118}"/>
</p:tagLst>
</file>

<file path=ppt/tags/tag104.xml><?xml version="1.0" encoding="utf-8"?>
<p:tagLst xmlns:p="http://schemas.openxmlformats.org/presentationml/2006/main">
  <p:tag name="KSO_WM_DIAGRAM_VIRTUALLY_FRAME" val="{&quot;height&quot;:238.70188976377955,&quot;left&quot;:20.673622047244095,&quot;top&quot;:86.43464566929134,&quot;width&quot;:678.6527559055118}"/>
</p:tagLst>
</file>

<file path=ppt/tags/tag105.xml><?xml version="1.0" encoding="utf-8"?>
<p:tagLst xmlns:p="http://schemas.openxmlformats.org/presentationml/2006/main">
  <p:tag name="KSO_WM_DIAGRAM_VIRTUALLY_FRAME" val="{&quot;height&quot;:238.70188976377955,&quot;left&quot;:20.673622047244095,&quot;top&quot;:86.43464566929134,&quot;width&quot;:678.6527559055118}"/>
</p:tagLst>
</file>

<file path=ppt/tags/tag106.xml><?xml version="1.0" encoding="utf-8"?>
<p:tagLst xmlns:p="http://schemas.openxmlformats.org/presentationml/2006/main">
  <p:tag name="KSO_WM_DIAGRAM_VIRTUALLY_FRAME" val="{&quot;height&quot;:238.70188976377955,&quot;left&quot;:20.673622047244095,&quot;top&quot;:86.43464566929134,&quot;width&quot;:678.6527559055118}"/>
</p:tagLst>
</file>

<file path=ppt/tags/tag107.xml><?xml version="1.0" encoding="utf-8"?>
<p:tagLst xmlns:p="http://schemas.openxmlformats.org/presentationml/2006/main">
  <p:tag name="KSO_WM_DIAGRAM_VIRTUALLY_FRAME" val="{&quot;height&quot;:238.70188976377955,&quot;left&quot;:20.673622047244095,&quot;top&quot;:86.43464566929134,&quot;width&quot;:678.6527559055118}"/>
</p:tagLst>
</file>

<file path=ppt/tags/tag108.xml><?xml version="1.0" encoding="utf-8"?>
<p:tagLst xmlns:p="http://schemas.openxmlformats.org/presentationml/2006/main">
  <p:tag name="KSO_WM_DIAGRAM_VIRTUALLY_FRAME" val="{&quot;height&quot;:238.70188976377955,&quot;left&quot;:20.673622047244095,&quot;top&quot;:86.43464566929134,&quot;width&quot;:678.6527559055118}"/>
</p:tagLst>
</file>

<file path=ppt/tags/tag109.xml><?xml version="1.0" encoding="utf-8"?>
<p:tagLst xmlns:p="http://schemas.openxmlformats.org/presentationml/2006/main">
  <p:tag name="KSO_WM_DIAGRAM_VIRTUALLY_FRAME" val="{&quot;height&quot;:306.96929133858265,&quot;left&quot;:281.3647244094488,&quot;top&quot;:65.63070866141733,&quot;width&quot;:418.3552755905513}"/>
</p:tagLst>
</file>

<file path=ppt/tags/tag11.xml><?xml version="1.0" encoding="utf-8"?>
<p:tagLst xmlns:p="http://schemas.openxmlformats.org/presentationml/2006/main">
  <p:tag name="KSO_WM_DIAGRAM_VIRTUALLY_FRAME" val="{&quot;height&quot;:268.6026771653543,&quot;left&quot;:15.677874015748035,&quot;top&quot;:85.3540157480315,&quot;width&quot;:683.0443307086614}"/>
</p:tagLst>
</file>

<file path=ppt/tags/tag110.xml><?xml version="1.0" encoding="utf-8"?>
<p:tagLst xmlns:p="http://schemas.openxmlformats.org/presentationml/2006/main">
  <p:tag name="KSO_WM_DIAGRAM_VIRTUALLY_FRAME" val="{&quot;height&quot;:306.96929133858265,&quot;left&quot;:281.3647244094488,&quot;top&quot;:65.63070866141733,&quot;width&quot;:418.3552755905513}"/>
</p:tagLst>
</file>

<file path=ppt/tags/tag111.xml><?xml version="1.0" encoding="utf-8"?>
<p:tagLst xmlns:p="http://schemas.openxmlformats.org/presentationml/2006/main">
  <p:tag name="KSO_WM_DIAGRAM_VIRTUALLY_FRAME" val="{&quot;height&quot;:306.96929133858265,&quot;left&quot;:281.3647244094488,&quot;top&quot;:65.63070866141733,&quot;width&quot;:418.3552755905513}"/>
</p:tagLst>
</file>

<file path=ppt/tags/tag112.xml><?xml version="1.0" encoding="utf-8"?>
<p:tagLst xmlns:p="http://schemas.openxmlformats.org/presentationml/2006/main">
  <p:tag name="KSO_WM_DIAGRAM_VIRTUALLY_FRAME" val="{&quot;height&quot;:306.96929133858265,&quot;left&quot;:281.3647244094488,&quot;top&quot;:65.63070866141733,&quot;width&quot;:418.3552755905513}"/>
</p:tagLst>
</file>

<file path=ppt/tags/tag113.xml><?xml version="1.0" encoding="utf-8"?>
<p:tagLst xmlns:p="http://schemas.openxmlformats.org/presentationml/2006/main">
  <p:tag name="KSO_WM_DIAGRAM_VIRTUALLY_FRAME" val="{&quot;height&quot;:306.96929133858265,&quot;left&quot;:281.3647244094488,&quot;top&quot;:65.63070866141733,&quot;width&quot;:418.3552755905513}"/>
</p:tagLst>
</file>

<file path=ppt/tags/tag114.xml><?xml version="1.0" encoding="utf-8"?>
<p:tagLst xmlns:p="http://schemas.openxmlformats.org/presentationml/2006/main">
  <p:tag name="KSO_WM_DIAGRAM_VIRTUALLY_FRAME" val="{&quot;height&quot;:306.96929133858265,&quot;left&quot;:281.3647244094488,&quot;top&quot;:65.63070866141733,&quot;width&quot;:418.3552755905513}"/>
</p:tagLst>
</file>

<file path=ppt/tags/tag115.xml><?xml version="1.0" encoding="utf-8"?>
<p:tagLst xmlns:p="http://schemas.openxmlformats.org/presentationml/2006/main">
  <p:tag name="KSO_WM_DIAGRAM_VIRTUALLY_FRAME" val="{&quot;height&quot;:306.96929133858265,&quot;left&quot;:281.3647244094488,&quot;top&quot;:65.63070866141733,&quot;width&quot;:418.3552755905513}"/>
</p:tagLst>
</file>

<file path=ppt/tags/tag116.xml><?xml version="1.0" encoding="utf-8"?>
<p:tagLst xmlns:p="http://schemas.openxmlformats.org/presentationml/2006/main">
  <p:tag name="KSO_WM_DIAGRAM_VIRTUALLY_FRAME" val="{&quot;height&quot;:306.96929133858265,&quot;left&quot;:281.3647244094488,&quot;top&quot;:65.63070866141733,&quot;width&quot;:418.3552755905513}"/>
</p:tagLst>
</file>

<file path=ppt/tags/tag117.xml><?xml version="1.0" encoding="utf-8"?>
<p:tagLst xmlns:p="http://schemas.openxmlformats.org/presentationml/2006/main">
  <p:tag name="KSO_WM_DIAGRAM_VIRTUALLY_FRAME" val="{&quot;height&quot;:306.96929133858265,&quot;left&quot;:281.3647244094488,&quot;top&quot;:65.63070866141733,&quot;width&quot;:418.3552755905513}"/>
</p:tagLst>
</file>

<file path=ppt/tags/tag118.xml><?xml version="1.0" encoding="utf-8"?>
<p:tagLst xmlns:p="http://schemas.openxmlformats.org/presentationml/2006/main">
  <p:tag name="KSO_WM_DIAGRAM_VIRTUALLY_FRAME" val="{&quot;height&quot;:306.96929133858265,&quot;left&quot;:281.3647244094488,&quot;top&quot;:65.63070866141733,&quot;width&quot;:418.3552755905513}"/>
</p:tagLst>
</file>

<file path=ppt/tags/tag119.xml><?xml version="1.0" encoding="utf-8"?>
<p:tagLst xmlns:p="http://schemas.openxmlformats.org/presentationml/2006/main">
  <p:tag name="KSO_WM_DIAGRAM_VIRTUALLY_FRAME" val="{&quot;height&quot;:306.96929133858265,&quot;left&quot;:281.3647244094488,&quot;top&quot;:65.63070866141733,&quot;width&quot;:418.3552755905513}"/>
</p:tagLst>
</file>

<file path=ppt/tags/tag12.xml><?xml version="1.0" encoding="utf-8"?>
<p:tagLst xmlns:p="http://schemas.openxmlformats.org/presentationml/2006/main">
  <p:tag name="KSO_WM_DIAGRAM_VIRTUALLY_FRAME" val="{&quot;height&quot;:268.6026771653543,&quot;left&quot;:15.677874015748035,&quot;top&quot;:85.3540157480315,&quot;width&quot;:683.0443307086614}"/>
</p:tagLst>
</file>

<file path=ppt/tags/tag120.xml><?xml version="1.0" encoding="utf-8"?>
<p:tagLst xmlns:p="http://schemas.openxmlformats.org/presentationml/2006/main">
  <p:tag name="KSO_WM_DIAGRAM_VIRTUALLY_FRAME" val="{&quot;height&quot;:306.96929133858265,&quot;left&quot;:281.3647244094488,&quot;top&quot;:65.63070866141733,&quot;width&quot;:418.3552755905513}"/>
</p:tagLst>
</file>

<file path=ppt/tags/tag121.xml><?xml version="1.0" encoding="utf-8"?>
<p:tagLst xmlns:p="http://schemas.openxmlformats.org/presentationml/2006/main">
  <p:tag name="KSO_WM_DIAGRAM_VIRTUALLY_FRAME" val="{&quot;height&quot;:306.96929133858265,&quot;left&quot;:281.3647244094488,&quot;top&quot;:65.63070866141733,&quot;width&quot;:418.3552755905513}"/>
</p:tagLst>
</file>

<file path=ppt/tags/tag122.xml><?xml version="1.0" encoding="utf-8"?>
<p:tagLst xmlns:p="http://schemas.openxmlformats.org/presentationml/2006/main">
  <p:tag name="KSO_WM_DIAGRAM_VIRTUALLY_FRAME" val="{&quot;height&quot;:306.96929133858265,&quot;left&quot;:281.3647244094488,&quot;top&quot;:65.63070866141733,&quot;width&quot;:418.3552755905513}"/>
</p:tagLst>
</file>

<file path=ppt/tags/tag123.xml><?xml version="1.0" encoding="utf-8"?>
<p:tagLst xmlns:p="http://schemas.openxmlformats.org/presentationml/2006/main">
  <p:tag name="KSO_WM_DIAGRAM_VIRTUALLY_FRAME" val="{&quot;height&quot;:306.96929133858265,&quot;left&quot;:281.3647244094488,&quot;top&quot;:65.63070866141733,&quot;width&quot;:418.3552755905513}"/>
</p:tagLst>
</file>

<file path=ppt/tags/tag124.xml><?xml version="1.0" encoding="utf-8"?>
<p:tagLst xmlns:p="http://schemas.openxmlformats.org/presentationml/2006/main">
  <p:tag name="KSO_WM_DIAGRAM_VIRTUALLY_FRAME" val="{&quot;height&quot;:306.96929133858265,&quot;left&quot;:281.3647244094488,&quot;top&quot;:65.63070866141733,&quot;width&quot;:418.3552755905513}"/>
</p:tagLst>
</file>

<file path=ppt/tags/tag125.xml><?xml version="1.0" encoding="utf-8"?>
<p:tagLst xmlns:p="http://schemas.openxmlformats.org/presentationml/2006/main">
  <p:tag name="KSO_WM_DIAGRAM_VIRTUALLY_FRAME" val="{&quot;height&quot;:302.5124409448819,&quot;left&quot;:38.968818897637796,&quot;top&quot;:67.80377952755904,&quot;width&quot;:642.0623622047244}"/>
</p:tagLst>
</file>

<file path=ppt/tags/tag126.xml><?xml version="1.0" encoding="utf-8"?>
<p:tagLst xmlns:p="http://schemas.openxmlformats.org/presentationml/2006/main">
  <p:tag name="KSO_WM_DIAGRAM_VIRTUALLY_FRAME" val="{&quot;height&quot;:302.5124409448819,&quot;left&quot;:38.968818897637796,&quot;top&quot;:67.80377952755904,&quot;width&quot;:642.0623622047244}"/>
</p:tagLst>
</file>

<file path=ppt/tags/tag127.xml><?xml version="1.0" encoding="utf-8"?>
<p:tagLst xmlns:p="http://schemas.openxmlformats.org/presentationml/2006/main">
  <p:tag name="KSO_WM_DIAGRAM_VIRTUALLY_FRAME" val="{&quot;height&quot;:302.5124409448819,&quot;left&quot;:38.968818897637796,&quot;top&quot;:67.80377952755904,&quot;width&quot;:642.0623622047244}"/>
</p:tagLst>
</file>

<file path=ppt/tags/tag128.xml><?xml version="1.0" encoding="utf-8"?>
<p:tagLst xmlns:p="http://schemas.openxmlformats.org/presentationml/2006/main">
  <p:tag name="KSO_WM_DIAGRAM_VIRTUALLY_FRAME" val="{&quot;height&quot;:302.5124409448819,&quot;left&quot;:38.968818897637796,&quot;top&quot;:67.80377952755904,&quot;width&quot;:642.0623622047244}"/>
</p:tagLst>
</file>

<file path=ppt/tags/tag129.xml><?xml version="1.0" encoding="utf-8"?>
<p:tagLst xmlns:p="http://schemas.openxmlformats.org/presentationml/2006/main">
  <p:tag name="KSO_WM_DIAGRAM_VIRTUALLY_FRAME" val="{&quot;height&quot;:302.5124409448819,&quot;left&quot;:38.968818897637796,&quot;top&quot;:67.80377952755904,&quot;width&quot;:642.0623622047244}"/>
</p:tagLst>
</file>

<file path=ppt/tags/tag13.xml><?xml version="1.0" encoding="utf-8"?>
<p:tagLst xmlns:p="http://schemas.openxmlformats.org/presentationml/2006/main">
  <p:tag name="KSO_WM_DIAGRAM_VIRTUALLY_FRAME" val="{&quot;height&quot;:268.6026771653543,&quot;left&quot;:15.677874015748035,&quot;top&quot;:85.3540157480315,&quot;width&quot;:683.0443307086614}"/>
</p:tagLst>
</file>

<file path=ppt/tags/tag130.xml><?xml version="1.0" encoding="utf-8"?>
<p:tagLst xmlns:p="http://schemas.openxmlformats.org/presentationml/2006/main">
  <p:tag name="KSO_WM_DIAGRAM_VIRTUALLY_FRAME" val="{&quot;height&quot;:302.5124409448819,&quot;left&quot;:38.968818897637796,&quot;top&quot;:67.80377952755904,&quot;width&quot;:642.0623622047244}"/>
</p:tagLst>
</file>

<file path=ppt/tags/tag131.xml><?xml version="1.0" encoding="utf-8"?>
<p:tagLst xmlns:p="http://schemas.openxmlformats.org/presentationml/2006/main">
  <p:tag name="KSO_WM_DIAGRAM_VIRTUALLY_FRAME" val="{&quot;height&quot;:302.5124409448819,&quot;left&quot;:38.968818897637796,&quot;top&quot;:67.80377952755904,&quot;width&quot;:642.0623622047244}"/>
</p:tagLst>
</file>

<file path=ppt/tags/tag132.xml><?xml version="1.0" encoding="utf-8"?>
<p:tagLst xmlns:p="http://schemas.openxmlformats.org/presentationml/2006/main">
  <p:tag name="KSO_WM_DIAGRAM_VIRTUALLY_FRAME" val="{&quot;height&quot;:302.5124409448819,&quot;left&quot;:38.968818897637796,&quot;top&quot;:67.80377952755904,&quot;width&quot;:642.0623622047244}"/>
</p:tagLst>
</file>

<file path=ppt/tags/tag133.xml><?xml version="1.0" encoding="utf-8"?>
<p:tagLst xmlns:p="http://schemas.openxmlformats.org/presentationml/2006/main">
  <p:tag name="KSO_WM_DIAGRAM_VIRTUALLY_FRAME" val="{&quot;height&quot;:302.5124409448819,&quot;left&quot;:38.968818897637796,&quot;top&quot;:67.80377952755904,&quot;width&quot;:642.0623622047244}"/>
</p:tagLst>
</file>

<file path=ppt/tags/tag134.xml><?xml version="1.0" encoding="utf-8"?>
<p:tagLst xmlns:p="http://schemas.openxmlformats.org/presentationml/2006/main">
  <p:tag name="KSO_WM_DIAGRAM_VIRTUALLY_FRAME" val="{&quot;height&quot;:302.5124409448819,&quot;left&quot;:38.968818897637796,&quot;top&quot;:67.80377952755904,&quot;width&quot;:642.0623622047244}"/>
</p:tagLst>
</file>

<file path=ppt/tags/tag135.xml><?xml version="1.0" encoding="utf-8"?>
<p:tagLst xmlns:p="http://schemas.openxmlformats.org/presentationml/2006/main">
  <p:tag name="KSO_WM_DIAGRAM_VIRTUALLY_FRAME" val="{&quot;height&quot;:302.5124409448819,&quot;left&quot;:38.968818897637796,&quot;top&quot;:67.80377952755904,&quot;width&quot;:642.0623622047244}"/>
</p:tagLst>
</file>

<file path=ppt/tags/tag136.xml><?xml version="1.0" encoding="utf-8"?>
<p:tagLst xmlns:p="http://schemas.openxmlformats.org/presentationml/2006/main">
  <p:tag name="KSO_WM_DIAGRAM_VIRTUALLY_FRAME" val="{&quot;height&quot;:302.5124409448819,&quot;left&quot;:38.968818897637796,&quot;top&quot;:67.80377952755904,&quot;width&quot;:642.0623622047244}"/>
</p:tagLst>
</file>

<file path=ppt/tags/tag137.xml><?xml version="1.0" encoding="utf-8"?>
<p:tagLst xmlns:p="http://schemas.openxmlformats.org/presentationml/2006/main">
  <p:tag name="KSO_WM_DIAGRAM_VIRTUALLY_FRAME" val="{&quot;height&quot;:302.5124409448819,&quot;left&quot;:38.968818897637796,&quot;top&quot;:67.80377952755904,&quot;width&quot;:642.0623622047244}"/>
</p:tagLst>
</file>

<file path=ppt/tags/tag138.xml><?xml version="1.0" encoding="utf-8"?>
<p:tagLst xmlns:p="http://schemas.openxmlformats.org/presentationml/2006/main">
  <p:tag name="KSO_WM_DIAGRAM_VIRTUALLY_FRAME" val="{&quot;height&quot;:302.5124409448819,&quot;left&quot;:38.968818897637796,&quot;top&quot;:67.80377952755904,&quot;width&quot;:642.0623622047244}"/>
</p:tagLst>
</file>

<file path=ppt/tags/tag139.xml><?xml version="1.0" encoding="utf-8"?>
<p:tagLst xmlns:p="http://schemas.openxmlformats.org/presentationml/2006/main">
  <p:tag name="KSO_WM_DIAGRAM_VIRTUALLY_FRAME" val="{&quot;height&quot;:302.5124409448819,&quot;left&quot;:38.968818897637796,&quot;top&quot;:67.80377952755904,&quot;width&quot;:642.0623622047244}"/>
</p:tagLst>
</file>

<file path=ppt/tags/tag14.xml><?xml version="1.0" encoding="utf-8"?>
<p:tagLst xmlns:p="http://schemas.openxmlformats.org/presentationml/2006/main">
  <p:tag name="KSO_WM_DIAGRAM_VIRTUALLY_FRAME" val="{&quot;height&quot;:268.6026771653543,&quot;left&quot;:15.677874015748035,&quot;top&quot;:85.3540157480315,&quot;width&quot;:683.0443307086614}"/>
</p:tagLst>
</file>

<file path=ppt/tags/tag140.xml><?xml version="1.0" encoding="utf-8"?>
<p:tagLst xmlns:p="http://schemas.openxmlformats.org/presentationml/2006/main">
  <p:tag name="KSO_WM_DIAGRAM_VIRTUALLY_FRAME" val="{&quot;height&quot;:302.5124409448819,&quot;left&quot;:38.968818897637796,&quot;top&quot;:67.80377952755904,&quot;width&quot;:642.0623622047244}"/>
</p:tagLst>
</file>

<file path=ppt/tags/tag141.xml><?xml version="1.0" encoding="utf-8"?>
<p:tagLst xmlns:p="http://schemas.openxmlformats.org/presentationml/2006/main">
  <p:tag name="KSO_WM_DIAGRAM_VIRTUALLY_FRAME" val="{&quot;height&quot;:302.5124409448819,&quot;left&quot;:38.968818897637796,&quot;top&quot;:67.80377952755904,&quot;width&quot;:642.0623622047244}"/>
</p:tagLst>
</file>

<file path=ppt/tags/tag142.xml><?xml version="1.0" encoding="utf-8"?>
<p:tagLst xmlns:p="http://schemas.openxmlformats.org/presentationml/2006/main">
  <p:tag name="KSO_WM_DIAGRAM_VIRTUALLY_FRAME" val="{&quot;height&quot;:302.5124409448819,&quot;left&quot;:38.968818897637796,&quot;top&quot;:67.80377952755904,&quot;width&quot;:642.0623622047244}"/>
</p:tagLst>
</file>

<file path=ppt/tags/tag143.xml><?xml version="1.0" encoding="utf-8"?>
<p:tagLst xmlns:p="http://schemas.openxmlformats.org/presentationml/2006/main">
  <p:tag name="KSO_WM_DIAGRAM_VIRTUALLY_FRAME" val="{&quot;height&quot;:302.5124409448819,&quot;left&quot;:38.968818897637796,&quot;top&quot;:67.80377952755904,&quot;width&quot;:642.0623622047244}"/>
</p:tagLst>
</file>

<file path=ppt/tags/tag144.xml><?xml version="1.0" encoding="utf-8"?>
<p:tagLst xmlns:p="http://schemas.openxmlformats.org/presentationml/2006/main">
  <p:tag name="KSO_WM_DIAGRAM_VIRTUALLY_FRAME" val="{&quot;height&quot;:302.5124409448819,&quot;left&quot;:38.968818897637796,&quot;top&quot;:67.80377952755904,&quot;width&quot;:642.0623622047244}"/>
</p:tagLst>
</file>

<file path=ppt/tags/tag145.xml><?xml version="1.0" encoding="utf-8"?>
<p:tagLst xmlns:p="http://schemas.openxmlformats.org/presentationml/2006/main">
  <p:tag name="KSO_WM_DIAGRAM_VIRTUALLY_FRAME" val="{&quot;height&quot;:253.66393700787404,&quot;left&quot;:21.197165354330707,&quot;top&quot;:87.2355905511811,&quot;width&quot;:678.4518110236221}"/>
</p:tagLst>
</file>

<file path=ppt/tags/tag146.xml><?xml version="1.0" encoding="utf-8"?>
<p:tagLst xmlns:p="http://schemas.openxmlformats.org/presentationml/2006/main">
  <p:tag name="KSO_WM_DIAGRAM_VIRTUALLY_FRAME" val="{&quot;height&quot;:253.66393700787404,&quot;left&quot;:21.197165354330707,&quot;top&quot;:87.2355905511811,&quot;width&quot;:678.4518110236221}"/>
</p:tagLst>
</file>

<file path=ppt/tags/tag147.xml><?xml version="1.0" encoding="utf-8"?>
<p:tagLst xmlns:p="http://schemas.openxmlformats.org/presentationml/2006/main">
  <p:tag name="KSO_WM_DIAGRAM_VIRTUALLY_FRAME" val="{&quot;height&quot;:253.66393700787404,&quot;left&quot;:21.197165354330707,&quot;top&quot;:87.2355905511811,&quot;width&quot;:678.4518110236221}"/>
</p:tagLst>
</file>

<file path=ppt/tags/tag148.xml><?xml version="1.0" encoding="utf-8"?>
<p:tagLst xmlns:p="http://schemas.openxmlformats.org/presentationml/2006/main">
  <p:tag name="KSO_WM_DIAGRAM_VIRTUALLY_FRAME" val="{&quot;height&quot;:253.66393700787404,&quot;left&quot;:21.197165354330707,&quot;top&quot;:87.2355905511811,&quot;width&quot;:678.4518110236221}"/>
</p:tagLst>
</file>

<file path=ppt/tags/tag149.xml><?xml version="1.0" encoding="utf-8"?>
<p:tagLst xmlns:p="http://schemas.openxmlformats.org/presentationml/2006/main">
  <p:tag name="KSO_WM_DIAGRAM_VIRTUALLY_FRAME" val="{&quot;height&quot;:253.66393700787404,&quot;left&quot;:21.197165354330707,&quot;top&quot;:87.2355905511811,&quot;width&quot;:678.4518110236221}"/>
</p:tagLst>
</file>

<file path=ppt/tags/tag15.xml><?xml version="1.0" encoding="utf-8"?>
<p:tagLst xmlns:p="http://schemas.openxmlformats.org/presentationml/2006/main">
  <p:tag name="KSO_WM_DIAGRAM_VIRTUALLY_FRAME" val="{&quot;height&quot;:268.6026771653543,&quot;left&quot;:15.677874015748035,&quot;top&quot;:85.3540157480315,&quot;width&quot;:683.0443307086614}"/>
</p:tagLst>
</file>

<file path=ppt/tags/tag150.xml><?xml version="1.0" encoding="utf-8"?>
<p:tagLst xmlns:p="http://schemas.openxmlformats.org/presentationml/2006/main">
  <p:tag name="KSO_WM_DIAGRAM_VIRTUALLY_FRAME" val="{&quot;height&quot;:253.66393700787404,&quot;left&quot;:21.197165354330707,&quot;top&quot;:87.2355905511811,&quot;width&quot;:678.4518110236221}"/>
</p:tagLst>
</file>

<file path=ppt/tags/tag151.xml><?xml version="1.0" encoding="utf-8"?>
<p:tagLst xmlns:p="http://schemas.openxmlformats.org/presentationml/2006/main">
  <p:tag name="KSO_WM_DIAGRAM_VIRTUALLY_FRAME" val="{&quot;height&quot;:253.66393700787404,&quot;left&quot;:21.197165354330707,&quot;top&quot;:87.2355905511811,&quot;width&quot;:678.4518110236221}"/>
</p:tagLst>
</file>

<file path=ppt/tags/tag152.xml><?xml version="1.0" encoding="utf-8"?>
<p:tagLst xmlns:p="http://schemas.openxmlformats.org/presentationml/2006/main">
  <p:tag name="KSO_WM_DIAGRAM_VIRTUALLY_FRAME" val="{&quot;height&quot;:253.66393700787404,&quot;left&quot;:21.197165354330707,&quot;top&quot;:87.2355905511811,&quot;width&quot;:678.4518110236221}"/>
</p:tagLst>
</file>

<file path=ppt/tags/tag153.xml><?xml version="1.0" encoding="utf-8"?>
<p:tagLst xmlns:p="http://schemas.openxmlformats.org/presentationml/2006/main">
  <p:tag name="KSO_WM_DIAGRAM_VIRTUALLY_FRAME" val="{&quot;height&quot;:253.66393700787404,&quot;left&quot;:21.197165354330707,&quot;top&quot;:87.2355905511811,&quot;width&quot;:678.4518110236221}"/>
</p:tagLst>
</file>

<file path=ppt/tags/tag154.xml><?xml version="1.0" encoding="utf-8"?>
<p:tagLst xmlns:p="http://schemas.openxmlformats.org/presentationml/2006/main">
  <p:tag name="KSO_WM_DIAGRAM_VIRTUALLY_FRAME" val="{&quot;height&quot;:253.66393700787404,&quot;left&quot;:21.197165354330707,&quot;top&quot;:87.2355905511811,&quot;width&quot;:678.4518110236221}"/>
</p:tagLst>
</file>

<file path=ppt/tags/tag155.xml><?xml version="1.0" encoding="utf-8"?>
<p:tagLst xmlns:p="http://schemas.openxmlformats.org/presentationml/2006/main">
  <p:tag name="KSO_WM_DIAGRAM_VIRTUALLY_FRAME" val="{&quot;height&quot;:253.66393700787404,&quot;left&quot;:21.197165354330707,&quot;top&quot;:87.2355905511811,&quot;width&quot;:678.4518110236221}"/>
</p:tagLst>
</file>

<file path=ppt/tags/tag156.xml><?xml version="1.0" encoding="utf-8"?>
<p:tagLst xmlns:p="http://schemas.openxmlformats.org/presentationml/2006/main">
  <p:tag name="KSO_WM_DIAGRAM_VIRTUALLY_FRAME" val="{&quot;height&quot;:253.66393700787404,&quot;left&quot;:21.197165354330707,&quot;top&quot;:87.2355905511811,&quot;width&quot;:678.4518110236221}"/>
</p:tagLst>
</file>

<file path=ppt/tags/tag157.xml><?xml version="1.0" encoding="utf-8"?>
<p:tagLst xmlns:p="http://schemas.openxmlformats.org/presentationml/2006/main">
  <p:tag name="KSO_WM_DIAGRAM_VIRTUALLY_FRAME" val="{&quot;height&quot;:253.66393700787404,&quot;left&quot;:21.197165354330707,&quot;top&quot;:87.2355905511811,&quot;width&quot;:678.4518110236221}"/>
</p:tagLst>
</file>

<file path=ppt/tags/tag158.xml><?xml version="1.0" encoding="utf-8"?>
<p:tagLst xmlns:p="http://schemas.openxmlformats.org/presentationml/2006/main">
  <p:tag name="KSO_WM_DIAGRAM_VIRTUALLY_FRAME" val="{&quot;height&quot;:253.66393700787404,&quot;left&quot;:21.197165354330707,&quot;top&quot;:87.2355905511811,&quot;width&quot;:678.4518110236221}"/>
</p:tagLst>
</file>

<file path=ppt/tags/tag159.xml><?xml version="1.0" encoding="utf-8"?>
<p:tagLst xmlns:p="http://schemas.openxmlformats.org/presentationml/2006/main">
  <p:tag name="KSO_WM_DIAGRAM_VIRTUALLY_FRAME" val="{&quot;height&quot;:306.96929133858265,&quot;left&quot;:315.6393700787401,&quot;top&quot;:65.63070866141733,&quot;width&quot;:384.08062992125986}"/>
</p:tagLst>
</file>

<file path=ppt/tags/tag16.xml><?xml version="1.0" encoding="utf-8"?>
<p:tagLst xmlns:p="http://schemas.openxmlformats.org/presentationml/2006/main">
  <p:tag name="KSO_WM_DIAGRAM_VIRTUALLY_FRAME" val="{&quot;height&quot;:268.6026771653543,&quot;left&quot;:15.677874015748035,&quot;top&quot;:85.3540157480315,&quot;width&quot;:683.0443307086614}"/>
</p:tagLst>
</file>

<file path=ppt/tags/tag160.xml><?xml version="1.0" encoding="utf-8"?>
<p:tagLst xmlns:p="http://schemas.openxmlformats.org/presentationml/2006/main">
  <p:tag name="KSO_WM_DIAGRAM_VIRTUALLY_FRAME" val="{&quot;height&quot;:306.96929133858265,&quot;left&quot;:315.6393700787401,&quot;top&quot;:65.63070866141733,&quot;width&quot;:384.08062992125986}"/>
</p:tagLst>
</file>

<file path=ppt/tags/tag161.xml><?xml version="1.0" encoding="utf-8"?>
<p:tagLst xmlns:p="http://schemas.openxmlformats.org/presentationml/2006/main">
  <p:tag name="KSO_WM_DIAGRAM_VIRTUALLY_FRAME" val="{&quot;height&quot;:306.96929133858265,&quot;left&quot;:315.6393700787401,&quot;top&quot;:65.63070866141733,&quot;width&quot;:384.08062992125986}"/>
</p:tagLst>
</file>

<file path=ppt/tags/tag162.xml><?xml version="1.0" encoding="utf-8"?>
<p:tagLst xmlns:p="http://schemas.openxmlformats.org/presentationml/2006/main">
  <p:tag name="KSO_WM_DIAGRAM_VIRTUALLY_FRAME" val="{&quot;height&quot;:306.96929133858265,&quot;left&quot;:315.6393700787401,&quot;top&quot;:65.63070866141733,&quot;width&quot;:384.08062992125986}"/>
</p:tagLst>
</file>

<file path=ppt/tags/tag163.xml><?xml version="1.0" encoding="utf-8"?>
<p:tagLst xmlns:p="http://schemas.openxmlformats.org/presentationml/2006/main">
  <p:tag name="KSO_WM_DIAGRAM_VIRTUALLY_FRAME" val="{&quot;height&quot;:306.96929133858265,&quot;left&quot;:315.6393700787401,&quot;top&quot;:65.63070866141733,&quot;width&quot;:384.08062992125986}"/>
</p:tagLst>
</file>

<file path=ppt/tags/tag164.xml><?xml version="1.0" encoding="utf-8"?>
<p:tagLst xmlns:p="http://schemas.openxmlformats.org/presentationml/2006/main">
  <p:tag name="KSO_WM_DIAGRAM_VIRTUALLY_FRAME" val="{&quot;height&quot;:306.96929133858265,&quot;left&quot;:315.6393700787401,&quot;top&quot;:65.63070866141733,&quot;width&quot;:384.08062992125986}"/>
</p:tagLst>
</file>

<file path=ppt/tags/tag165.xml><?xml version="1.0" encoding="utf-8"?>
<p:tagLst xmlns:p="http://schemas.openxmlformats.org/presentationml/2006/main">
  <p:tag name="KSO_WM_DIAGRAM_VIRTUALLY_FRAME" val="{&quot;height&quot;:306.96929133858265,&quot;left&quot;:315.6393700787401,&quot;top&quot;:65.63070866141733,&quot;width&quot;:384.08062992125986}"/>
</p:tagLst>
</file>

<file path=ppt/tags/tag166.xml><?xml version="1.0" encoding="utf-8"?>
<p:tagLst xmlns:p="http://schemas.openxmlformats.org/presentationml/2006/main">
  <p:tag name="KSO_WM_DIAGRAM_VIRTUALLY_FRAME" val="{&quot;height&quot;:306.96929133858265,&quot;left&quot;:315.6393700787401,&quot;top&quot;:65.63070866141733,&quot;width&quot;:384.08062992125986}"/>
</p:tagLst>
</file>

<file path=ppt/tags/tag167.xml><?xml version="1.0" encoding="utf-8"?>
<p:tagLst xmlns:p="http://schemas.openxmlformats.org/presentationml/2006/main">
  <p:tag name="KSO_WM_DIAGRAM_VIRTUALLY_FRAME" val="{&quot;height&quot;:276.6240157480314,&quot;left&quot;:21.2707874015748,&quot;top&quot;:67.67999999999999,&quot;width&quot;:677.4583464566929}"/>
</p:tagLst>
</file>

<file path=ppt/tags/tag168.xml><?xml version="1.0" encoding="utf-8"?>
<p:tagLst xmlns:p="http://schemas.openxmlformats.org/presentationml/2006/main">
  <p:tag name="KSO_WM_DIAGRAM_VIRTUALLY_FRAME" val="{&quot;height&quot;:276.6240157480314,&quot;left&quot;:21.2707874015748,&quot;top&quot;:67.67999999999999,&quot;width&quot;:677.4583464566929}"/>
</p:tagLst>
</file>

<file path=ppt/tags/tag169.xml><?xml version="1.0" encoding="utf-8"?>
<p:tagLst xmlns:p="http://schemas.openxmlformats.org/presentationml/2006/main">
  <p:tag name="KSO_WM_DIAGRAM_VIRTUALLY_FRAME" val="{&quot;height&quot;:276.6240157480314,&quot;left&quot;:21.2707874015748,&quot;top&quot;:67.67999999999999,&quot;width&quot;:677.4583464566929}"/>
</p:tagLst>
</file>

<file path=ppt/tags/tag17.xml><?xml version="1.0" encoding="utf-8"?>
<p:tagLst xmlns:p="http://schemas.openxmlformats.org/presentationml/2006/main">
  <p:tag name="KSO_WM_DIAGRAM_VIRTUALLY_FRAME" val="{&quot;height&quot;:268.6026771653543,&quot;left&quot;:15.677874015748035,&quot;top&quot;:85.3540157480315,&quot;width&quot;:683.0443307086614}"/>
</p:tagLst>
</file>

<file path=ppt/tags/tag170.xml><?xml version="1.0" encoding="utf-8"?>
<p:tagLst xmlns:p="http://schemas.openxmlformats.org/presentationml/2006/main">
  <p:tag name="KSO_WM_DIAGRAM_VIRTUALLY_FRAME" val="{&quot;height&quot;:276.6240157480314,&quot;left&quot;:21.2707874015748,&quot;top&quot;:67.67999999999999,&quot;width&quot;:677.4583464566929}"/>
</p:tagLst>
</file>

<file path=ppt/tags/tag171.xml><?xml version="1.0" encoding="utf-8"?>
<p:tagLst xmlns:p="http://schemas.openxmlformats.org/presentationml/2006/main">
  <p:tag name="KSO_WM_DIAGRAM_VIRTUALLY_FRAME" val="{&quot;height&quot;:276.6240157480314,&quot;left&quot;:21.2707874015748,&quot;top&quot;:67.67999999999999,&quot;width&quot;:677.4583464566929}"/>
</p:tagLst>
</file>

<file path=ppt/tags/tag172.xml><?xml version="1.0" encoding="utf-8"?>
<p:tagLst xmlns:p="http://schemas.openxmlformats.org/presentationml/2006/main">
  <p:tag name="KSO_WM_DIAGRAM_VIRTUALLY_FRAME" val="{&quot;height&quot;:276.6240157480314,&quot;left&quot;:21.2707874015748,&quot;top&quot;:67.67999999999999,&quot;width&quot;:677.4583464566929}"/>
</p:tagLst>
</file>

<file path=ppt/tags/tag173.xml><?xml version="1.0" encoding="utf-8"?>
<p:tagLst xmlns:p="http://schemas.openxmlformats.org/presentationml/2006/main">
  <p:tag name="KSO_WM_DIAGRAM_VIRTUALLY_FRAME" val="{&quot;height&quot;:276.6240157480314,&quot;left&quot;:21.2707874015748,&quot;top&quot;:67.67999999999999,&quot;width&quot;:677.4583464566929}"/>
</p:tagLst>
</file>

<file path=ppt/tags/tag174.xml><?xml version="1.0" encoding="utf-8"?>
<p:tagLst xmlns:p="http://schemas.openxmlformats.org/presentationml/2006/main">
  <p:tag name="KSO_WM_DIAGRAM_VIRTUALLY_FRAME" val="{&quot;height&quot;:276.6240157480314,&quot;left&quot;:21.2707874015748,&quot;top&quot;:67.67999999999999,&quot;width&quot;:677.4583464566929}"/>
</p:tagLst>
</file>

<file path=ppt/tags/tag175.xml><?xml version="1.0" encoding="utf-8"?>
<p:tagLst xmlns:p="http://schemas.openxmlformats.org/presentationml/2006/main">
  <p:tag name="KSO_WM_DIAGRAM_VIRTUALLY_FRAME" val="{&quot;height&quot;:276.6240157480314,&quot;left&quot;:21.2707874015748,&quot;top&quot;:67.67999999999999,&quot;width&quot;:677.4583464566929}"/>
</p:tagLst>
</file>

<file path=ppt/tags/tag176.xml><?xml version="1.0" encoding="utf-8"?>
<p:tagLst xmlns:p="http://schemas.openxmlformats.org/presentationml/2006/main">
  <p:tag name="KSO_WM_DIAGRAM_VIRTUALLY_FRAME" val="{&quot;height&quot;:276.6240157480314,&quot;left&quot;:21.2707874015748,&quot;top&quot;:67.67999999999999,&quot;width&quot;:677.4583464566929}"/>
</p:tagLst>
</file>

<file path=ppt/tags/tag177.xml><?xml version="1.0" encoding="utf-8"?>
<p:tagLst xmlns:p="http://schemas.openxmlformats.org/presentationml/2006/main">
  <p:tag name="KSO_WM_DIAGRAM_VIRTUALLY_FRAME" val="{&quot;height&quot;:276.6240157480314,&quot;left&quot;:21.2707874015748,&quot;top&quot;:67.67999999999999,&quot;width&quot;:677.4583464566929}"/>
</p:tagLst>
</file>

<file path=ppt/tags/tag178.xml><?xml version="1.0" encoding="utf-8"?>
<p:tagLst xmlns:p="http://schemas.openxmlformats.org/presentationml/2006/main">
  <p:tag name="KSO_WM_DIAGRAM_VIRTUALLY_FRAME" val="{&quot;height&quot;:276.6240157480314,&quot;left&quot;:21.2707874015748,&quot;top&quot;:67.67999999999999,&quot;width&quot;:677.4583464566929}"/>
</p:tagLst>
</file>

<file path=ppt/tags/tag18.xml><?xml version="1.0" encoding="utf-8"?>
<p:tagLst xmlns:p="http://schemas.openxmlformats.org/presentationml/2006/main">
  <p:tag name="KSO_WM_DIAGRAM_VIRTUALLY_FRAME" val="{&quot;height&quot;:268.6026771653543,&quot;left&quot;:15.677874015748035,&quot;top&quot;:85.3540157480315,&quot;width&quot;:683.0443307086614}"/>
</p:tagLst>
</file>

<file path=ppt/tags/tag19.xml><?xml version="1.0" encoding="utf-8"?>
<p:tagLst xmlns:p="http://schemas.openxmlformats.org/presentationml/2006/main">
  <p:tag name="KSO_WM_DIAGRAM_VIRTUALLY_FRAME" val="{&quot;height&quot;:268.6026771653543,&quot;left&quot;:15.677874015748035,&quot;top&quot;:85.3540157480315,&quot;width&quot;:683.0443307086614}"/>
</p:tagLst>
</file>

<file path=ppt/tags/tag2.xml><?xml version="1.0" encoding="utf-8"?>
<p:tagLst xmlns:p="http://schemas.openxmlformats.org/presentationml/2006/main">
  <p:tag name="KSO_WM_DIAGRAM_VIRTUALLY_FRAME" val="{&quot;height&quot;:238.11705345501952,&quot;left&quot;:40.16354330708661,&quot;top&quot;:109.39574803149608,&quot;width&quot;:605.282913385827}"/>
</p:tagLst>
</file>

<file path=ppt/tags/tag20.xml><?xml version="1.0" encoding="utf-8"?>
<p:tagLst xmlns:p="http://schemas.openxmlformats.org/presentationml/2006/main">
  <p:tag name="KSO_WM_DIAGRAM_VIRTUALLY_FRAME" val="{&quot;height&quot;:268.6026771653543,&quot;left&quot;:15.677874015748035,&quot;top&quot;:85.3540157480315,&quot;width&quot;:683.0443307086614}"/>
</p:tagLst>
</file>

<file path=ppt/tags/tag21.xml><?xml version="1.0" encoding="utf-8"?>
<p:tagLst xmlns:p="http://schemas.openxmlformats.org/presentationml/2006/main">
  <p:tag name="KSO_WM_DIAGRAM_VIRTUALLY_FRAME" val="{&quot;height&quot;:268.6026771653543,&quot;left&quot;:15.677874015748035,&quot;top&quot;:85.3540157480315,&quot;width&quot;:683.0443307086614}"/>
</p:tagLst>
</file>

<file path=ppt/tags/tag22.xml><?xml version="1.0" encoding="utf-8"?>
<p:tagLst xmlns:p="http://schemas.openxmlformats.org/presentationml/2006/main">
  <p:tag name="KSO_WM_DIAGRAM_VIRTUALLY_FRAME" val="{&quot;height&quot;:268.6026771653543,&quot;left&quot;:15.677874015748035,&quot;top&quot;:85.3540157480315,&quot;width&quot;:683.0443307086614}"/>
</p:tagLst>
</file>

<file path=ppt/tags/tag23.xml><?xml version="1.0" encoding="utf-8"?>
<p:tagLst xmlns:p="http://schemas.openxmlformats.org/presentationml/2006/main">
  <p:tag name="KSO_WM_DIAGRAM_VIRTUALLY_FRAME" val="{&quot;height&quot;:268.6026771653543,&quot;left&quot;:15.677874015748035,&quot;top&quot;:85.3540157480315,&quot;width&quot;:683.0443307086614}"/>
</p:tagLst>
</file>

<file path=ppt/tags/tag24.xml><?xml version="1.0" encoding="utf-8"?>
<p:tagLst xmlns:p="http://schemas.openxmlformats.org/presentationml/2006/main">
  <p:tag name="KSO_WM_DIAGRAM_VIRTUALLY_FRAME" val="{&quot;height&quot;:268.6026771653543,&quot;left&quot;:15.677874015748035,&quot;top&quot;:85.3540157480315,&quot;width&quot;:683.0443307086614}"/>
</p:tagLst>
</file>

<file path=ppt/tags/tag25.xml><?xml version="1.0" encoding="utf-8"?>
<p:tagLst xmlns:p="http://schemas.openxmlformats.org/presentationml/2006/main">
  <p:tag name="KSO_WM_DIAGRAM_VIRTUALLY_FRAME" val="{&quot;height&quot;:249.93763779527558,&quot;left&quot;:20.565905511811025,&quot;top&quot;:81.47811023622047,&quot;width&quot;:678.0631496062991}"/>
</p:tagLst>
</file>

<file path=ppt/tags/tag26.xml><?xml version="1.0" encoding="utf-8"?>
<p:tagLst xmlns:p="http://schemas.openxmlformats.org/presentationml/2006/main">
  <p:tag name="KSO_WM_DIAGRAM_VIRTUALLY_FRAME" val="{&quot;height&quot;:249.93763779527558,&quot;left&quot;:20.565905511811025,&quot;top&quot;:81.47811023622047,&quot;width&quot;:678.0631496062991}"/>
</p:tagLst>
</file>

<file path=ppt/tags/tag27.xml><?xml version="1.0" encoding="utf-8"?>
<p:tagLst xmlns:p="http://schemas.openxmlformats.org/presentationml/2006/main">
  <p:tag name="KSO_WM_DIAGRAM_VIRTUALLY_FRAME" val="{&quot;height&quot;:249.93763779527558,&quot;left&quot;:20.565905511811025,&quot;top&quot;:81.47811023622047,&quot;width&quot;:678.0631496062991}"/>
</p:tagLst>
</file>

<file path=ppt/tags/tag28.xml><?xml version="1.0" encoding="utf-8"?>
<p:tagLst xmlns:p="http://schemas.openxmlformats.org/presentationml/2006/main">
  <p:tag name="KSO_WM_DIAGRAM_VIRTUALLY_FRAME" val="{&quot;height&quot;:249.93763779527558,&quot;left&quot;:20.565905511811025,&quot;top&quot;:81.47811023622047,&quot;width&quot;:678.0631496062991}"/>
</p:tagLst>
</file>

<file path=ppt/tags/tag29.xml><?xml version="1.0" encoding="utf-8"?>
<p:tagLst xmlns:p="http://schemas.openxmlformats.org/presentationml/2006/main">
  <p:tag name="KSO_WM_DIAGRAM_VIRTUALLY_FRAME" val="{&quot;height&quot;:249.93763779527558,&quot;left&quot;:20.565905511811025,&quot;top&quot;:81.47811023622047,&quot;width&quot;:678.0631496062991}"/>
</p:tagLst>
</file>

<file path=ppt/tags/tag3.xml><?xml version="1.0" encoding="utf-8"?>
<p:tagLst xmlns:p="http://schemas.openxmlformats.org/presentationml/2006/main">
  <p:tag name="KSO_WM_DIAGRAM_VIRTUALLY_FRAME" val="{&quot;height&quot;:238.11705345501952,&quot;left&quot;:40.16354330708661,&quot;top&quot;:109.39574803149608,&quot;width&quot;:605.282913385827}"/>
</p:tagLst>
</file>

<file path=ppt/tags/tag30.xml><?xml version="1.0" encoding="utf-8"?>
<p:tagLst xmlns:p="http://schemas.openxmlformats.org/presentationml/2006/main">
  <p:tag name="KSO_WM_DIAGRAM_VIRTUALLY_FRAME" val="{&quot;height&quot;:249.93763779527558,&quot;left&quot;:20.565905511811025,&quot;top&quot;:81.47811023622047,&quot;width&quot;:678.0631496062991}"/>
</p:tagLst>
</file>

<file path=ppt/tags/tag31.xml><?xml version="1.0" encoding="utf-8"?>
<p:tagLst xmlns:p="http://schemas.openxmlformats.org/presentationml/2006/main">
  <p:tag name="KSO_WM_DIAGRAM_VIRTUALLY_FRAME" val="{&quot;height&quot;:249.93763779527558,&quot;left&quot;:20.565905511811025,&quot;top&quot;:81.47811023622047,&quot;width&quot;:678.0631496062991}"/>
</p:tagLst>
</file>

<file path=ppt/tags/tag32.xml><?xml version="1.0" encoding="utf-8"?>
<p:tagLst xmlns:p="http://schemas.openxmlformats.org/presentationml/2006/main">
  <p:tag name="KSO_WM_DIAGRAM_VIRTUALLY_FRAME" val="{&quot;height&quot;:249.93763779527558,&quot;left&quot;:20.565905511811025,&quot;top&quot;:81.47811023622047,&quot;width&quot;:678.0631496062991}"/>
</p:tagLst>
</file>

<file path=ppt/tags/tag33.xml><?xml version="1.0" encoding="utf-8"?>
<p:tagLst xmlns:p="http://schemas.openxmlformats.org/presentationml/2006/main">
  <p:tag name="KSO_WM_DIAGRAM_VIRTUALLY_FRAME" val="{&quot;height&quot;:249.93763779527558,&quot;left&quot;:20.565905511811025,&quot;top&quot;:81.47811023622047,&quot;width&quot;:678.0631496062991}"/>
</p:tagLst>
</file>

<file path=ppt/tags/tag34.xml><?xml version="1.0" encoding="utf-8"?>
<p:tagLst xmlns:p="http://schemas.openxmlformats.org/presentationml/2006/main">
  <p:tag name="KSO_WM_DIAGRAM_VIRTUALLY_FRAME" val="{&quot;height&quot;:249.93763779527558,&quot;left&quot;:20.565905511811025,&quot;top&quot;:81.47811023622047,&quot;width&quot;:678.0631496062991}"/>
</p:tagLst>
</file>

<file path=ppt/tags/tag35.xml><?xml version="1.0" encoding="utf-8"?>
<p:tagLst xmlns:p="http://schemas.openxmlformats.org/presentationml/2006/main">
  <p:tag name="KSO_WM_DIAGRAM_VIRTUALLY_FRAME" val="{&quot;height&quot;:249.93763779527558,&quot;left&quot;:20.565905511811025,&quot;top&quot;:81.47811023622047,&quot;width&quot;:678.0631496062991}"/>
</p:tagLst>
</file>

<file path=ppt/tags/tag36.xml><?xml version="1.0" encoding="utf-8"?>
<p:tagLst xmlns:p="http://schemas.openxmlformats.org/presentationml/2006/main">
  <p:tag name="KSO_WM_DIAGRAM_VIRTUALLY_FRAME" val="{&quot;height&quot;:249.93763779527558,&quot;left&quot;:20.565905511811025,&quot;top&quot;:81.47811023622047,&quot;width&quot;:678.0631496062991}"/>
</p:tagLst>
</file>

<file path=ppt/tags/tag37.xml><?xml version="1.0" encoding="utf-8"?>
<p:tagLst xmlns:p="http://schemas.openxmlformats.org/presentationml/2006/main">
  <p:tag name="KSO_WM_DIAGRAM_VIRTUALLY_FRAME" val="{&quot;height&quot;:249.93763779527558,&quot;left&quot;:20.565905511811025,&quot;top&quot;:81.47811023622047,&quot;width&quot;:678.0631496062991}"/>
</p:tagLst>
</file>

<file path=ppt/tags/tag38.xml><?xml version="1.0" encoding="utf-8"?>
<p:tagLst xmlns:p="http://schemas.openxmlformats.org/presentationml/2006/main">
  <p:tag name="KSO_WM_DIAGRAM_VIRTUALLY_FRAME" val="{&quot;height&quot;:249.93763779527558,&quot;left&quot;:20.565905511811025,&quot;top&quot;:81.47811023622047,&quot;width&quot;:678.0631496062991}"/>
</p:tagLst>
</file>

<file path=ppt/tags/tag39.xml><?xml version="1.0" encoding="utf-8"?>
<p:tagLst xmlns:p="http://schemas.openxmlformats.org/presentationml/2006/main">
  <p:tag name="KSO_WM_DIAGRAM_VIRTUALLY_FRAME" val="{&quot;height&quot;:249.93763779527558,&quot;left&quot;:20.565905511811025,&quot;top&quot;:81.47811023622047,&quot;width&quot;:678.0631496062991}"/>
</p:tagLst>
</file>

<file path=ppt/tags/tag4.xml><?xml version="1.0" encoding="utf-8"?>
<p:tagLst xmlns:p="http://schemas.openxmlformats.org/presentationml/2006/main">
  <p:tag name="KSO_WM_DIAGRAM_VIRTUALLY_FRAME" val="{&quot;height&quot;:238.11705345501952,&quot;left&quot;:40.16354330708661,&quot;top&quot;:109.39574803149608,&quot;width&quot;:605.282913385827}"/>
</p:tagLst>
</file>

<file path=ppt/tags/tag40.xml><?xml version="1.0" encoding="utf-8"?>
<p:tagLst xmlns:p="http://schemas.openxmlformats.org/presentationml/2006/main">
  <p:tag name="KSO_WM_DIAGRAM_VIRTUALLY_FRAME" val="{&quot;height&quot;:249.93763779527558,&quot;left&quot;:20.565905511811025,&quot;top&quot;:81.47811023622047,&quot;width&quot;:678.0631496062991}"/>
</p:tagLst>
</file>

<file path=ppt/tags/tag41.xml><?xml version="1.0" encoding="utf-8"?>
<p:tagLst xmlns:p="http://schemas.openxmlformats.org/presentationml/2006/main">
  <p:tag name="KSO_WM_DIAGRAM_VIRTUALLY_FRAME" val="{&quot;height&quot;:287.79685039370077,&quot;left&quot;:19.151968503937006,&quot;top&quot;:80.351968503937,&quot;width&quot;:682.5142519685039}"/>
</p:tagLst>
</file>

<file path=ppt/tags/tag42.xml><?xml version="1.0" encoding="utf-8"?>
<p:tagLst xmlns:p="http://schemas.openxmlformats.org/presentationml/2006/main">
  <p:tag name="KSO_WM_DIAGRAM_VIRTUALLY_FRAME" val="{&quot;height&quot;:287.79685039370077,&quot;left&quot;:19.151968503937006,&quot;top&quot;:80.351968503937,&quot;width&quot;:682.5142519685039}"/>
</p:tagLst>
</file>

<file path=ppt/tags/tag43.xml><?xml version="1.0" encoding="utf-8"?>
<p:tagLst xmlns:p="http://schemas.openxmlformats.org/presentationml/2006/main">
  <p:tag name="KSO_WM_DIAGRAM_VIRTUALLY_FRAME" val="{&quot;height&quot;:287.79685039370077,&quot;left&quot;:19.151968503937006,&quot;top&quot;:80.351968503937,&quot;width&quot;:682.5142519685039}"/>
</p:tagLst>
</file>

<file path=ppt/tags/tag44.xml><?xml version="1.0" encoding="utf-8"?>
<p:tagLst xmlns:p="http://schemas.openxmlformats.org/presentationml/2006/main">
  <p:tag name="KSO_WM_DIAGRAM_VIRTUALLY_FRAME" val="{&quot;height&quot;:287.79685039370077,&quot;left&quot;:19.151968503937006,&quot;top&quot;:80.351968503937,&quot;width&quot;:682.5142519685039}"/>
</p:tagLst>
</file>

<file path=ppt/tags/tag45.xml><?xml version="1.0" encoding="utf-8"?>
<p:tagLst xmlns:p="http://schemas.openxmlformats.org/presentationml/2006/main">
  <p:tag name="KSO_WM_DIAGRAM_VIRTUALLY_FRAME" val="{&quot;height&quot;:287.79685039370077,&quot;left&quot;:19.151968503937006,&quot;top&quot;:80.351968503937,&quot;width&quot;:682.5142519685039}"/>
</p:tagLst>
</file>

<file path=ppt/tags/tag46.xml><?xml version="1.0" encoding="utf-8"?>
<p:tagLst xmlns:p="http://schemas.openxmlformats.org/presentationml/2006/main">
  <p:tag name="KSO_WM_DIAGRAM_VIRTUALLY_FRAME" val="{&quot;height&quot;:287.79685039370077,&quot;left&quot;:19.151968503937006,&quot;top&quot;:80.351968503937,&quot;width&quot;:682.5142519685039}"/>
</p:tagLst>
</file>

<file path=ppt/tags/tag47.xml><?xml version="1.0" encoding="utf-8"?>
<p:tagLst xmlns:p="http://schemas.openxmlformats.org/presentationml/2006/main">
  <p:tag name="KSO_WM_DIAGRAM_VIRTUALLY_FRAME" val="{&quot;height&quot;:287.79685039370077,&quot;left&quot;:19.151968503937006,&quot;top&quot;:80.351968503937,&quot;width&quot;:682.5142519685039}"/>
</p:tagLst>
</file>

<file path=ppt/tags/tag48.xml><?xml version="1.0" encoding="utf-8"?>
<p:tagLst xmlns:p="http://schemas.openxmlformats.org/presentationml/2006/main">
  <p:tag name="KSO_WM_DIAGRAM_VIRTUALLY_FRAME" val="{&quot;height&quot;:287.79685039370077,&quot;left&quot;:19.151968503937006,&quot;top&quot;:80.351968503937,&quot;width&quot;:682.5142519685039}"/>
</p:tagLst>
</file>

<file path=ppt/tags/tag49.xml><?xml version="1.0" encoding="utf-8"?>
<p:tagLst xmlns:p="http://schemas.openxmlformats.org/presentationml/2006/main">
  <p:tag name="KSO_WM_DIAGRAM_VIRTUALLY_FRAME" val="{&quot;height&quot;:287.79685039370077,&quot;left&quot;:19.151968503937006,&quot;top&quot;:80.351968503937,&quot;width&quot;:682.5142519685039}"/>
</p:tagLst>
</file>

<file path=ppt/tags/tag5.xml><?xml version="1.0" encoding="utf-8"?>
<p:tagLst xmlns:p="http://schemas.openxmlformats.org/presentationml/2006/main">
  <p:tag name="KSO_WM_DIAGRAM_VIRTUALLY_FRAME" val="{&quot;height&quot;:238.11705345501952,&quot;left&quot;:40.16354330708661,&quot;top&quot;:109.39574803149608,&quot;width&quot;:605.282913385827}"/>
</p:tagLst>
</file>

<file path=ppt/tags/tag50.xml><?xml version="1.0" encoding="utf-8"?>
<p:tagLst xmlns:p="http://schemas.openxmlformats.org/presentationml/2006/main">
  <p:tag name="KSO_WM_DIAGRAM_VIRTUALLY_FRAME" val="{&quot;height&quot;:287.79685039370077,&quot;left&quot;:19.151968503937006,&quot;top&quot;:80.351968503937,&quot;width&quot;:682.5142519685039}"/>
</p:tagLst>
</file>

<file path=ppt/tags/tag51.xml><?xml version="1.0" encoding="utf-8"?>
<p:tagLst xmlns:p="http://schemas.openxmlformats.org/presentationml/2006/main">
  <p:tag name="KSO_WM_DIAGRAM_VIRTUALLY_FRAME" val="{&quot;height&quot;:287.79685039370077,&quot;left&quot;:19.151968503937006,&quot;top&quot;:80.351968503937,&quot;width&quot;:682.5142519685039}"/>
</p:tagLst>
</file>

<file path=ppt/tags/tag52.xml><?xml version="1.0" encoding="utf-8"?>
<p:tagLst xmlns:p="http://schemas.openxmlformats.org/presentationml/2006/main">
  <p:tag name="KSO_WM_DIAGRAM_VIRTUALLY_FRAME" val="{&quot;height&quot;:287.79685039370077,&quot;left&quot;:19.151968503937006,&quot;top&quot;:80.351968503937,&quot;width&quot;:682.5142519685039}"/>
</p:tagLst>
</file>

<file path=ppt/tags/tag53.xml><?xml version="1.0" encoding="utf-8"?>
<p:tagLst xmlns:p="http://schemas.openxmlformats.org/presentationml/2006/main">
  <p:tag name="KSO_WM_DIAGRAM_VIRTUALLY_FRAME" val="{&quot;height&quot;:287.79685039370077,&quot;left&quot;:19.151968503937006,&quot;top&quot;:80.351968503937,&quot;width&quot;:682.5142519685039}"/>
</p:tagLst>
</file>

<file path=ppt/tags/tag54.xml><?xml version="1.0" encoding="utf-8"?>
<p:tagLst xmlns:p="http://schemas.openxmlformats.org/presentationml/2006/main">
  <p:tag name="KSO_WM_DIAGRAM_VIRTUALLY_FRAME" val="{&quot;height&quot;:287.79685039370077,&quot;left&quot;:19.151968503937006,&quot;top&quot;:80.351968503937,&quot;width&quot;:682.5142519685039}"/>
</p:tagLst>
</file>

<file path=ppt/tags/tag55.xml><?xml version="1.0" encoding="utf-8"?>
<p:tagLst xmlns:p="http://schemas.openxmlformats.org/presentationml/2006/main">
  <p:tag name="KSO_WM_DIAGRAM_VIRTUALLY_FRAME" val="{&quot;height&quot;:287.79685039370077,&quot;left&quot;:19.151968503937006,&quot;top&quot;:80.351968503937,&quot;width&quot;:682.5142519685039}"/>
</p:tagLst>
</file>

<file path=ppt/tags/tag56.xml><?xml version="1.0" encoding="utf-8"?>
<p:tagLst xmlns:p="http://schemas.openxmlformats.org/presentationml/2006/main">
  <p:tag name="KSO_WM_DIAGRAM_VIRTUALLY_FRAME" val="{&quot;height&quot;:287.79685039370077,&quot;left&quot;:19.151968503937006,&quot;top&quot;:80.351968503937,&quot;width&quot;:682.5142519685039}"/>
</p:tagLst>
</file>

<file path=ppt/tags/tag57.xml><?xml version="1.0" encoding="utf-8"?>
<p:tagLst xmlns:p="http://schemas.openxmlformats.org/presentationml/2006/main">
  <p:tag name="KSO_WM_DIAGRAM_VIRTUALLY_FRAME" val="{&quot;height&quot;:287.79685039370077,&quot;left&quot;:19.151968503937006,&quot;top&quot;:80.351968503937,&quot;width&quot;:682.5142519685039}"/>
</p:tagLst>
</file>

<file path=ppt/tags/tag58.xml><?xml version="1.0" encoding="utf-8"?>
<p:tagLst xmlns:p="http://schemas.openxmlformats.org/presentationml/2006/main">
  <p:tag name="KSO_WM_DIAGRAM_VIRTUALLY_FRAME" val="{&quot;height&quot;:287.79685039370077,&quot;left&quot;:19.151968503937006,&quot;top&quot;:80.351968503937,&quot;width&quot;:682.5142519685039}"/>
</p:tagLst>
</file>

<file path=ppt/tags/tag59.xml><?xml version="1.0" encoding="utf-8"?>
<p:tagLst xmlns:p="http://schemas.openxmlformats.org/presentationml/2006/main">
  <p:tag name="KSO_WM_DIAGRAM_VIRTUALLY_FRAME" val="{&quot;height&quot;:287.79685039370077,&quot;left&quot;:19.151968503937006,&quot;top&quot;:80.351968503937,&quot;width&quot;:682.5142519685039}"/>
</p:tagLst>
</file>

<file path=ppt/tags/tag6.xml><?xml version="1.0" encoding="utf-8"?>
<p:tagLst xmlns:p="http://schemas.openxmlformats.org/presentationml/2006/main">
  <p:tag name="KSO_WM_DIAGRAM_VIRTUALLY_FRAME" val="{&quot;height&quot;:238.11705345501952,&quot;left&quot;:40.16354330708661,&quot;top&quot;:109.39574803149608,&quot;width&quot;:605.282913385827}"/>
</p:tagLst>
</file>

<file path=ppt/tags/tag60.xml><?xml version="1.0" encoding="utf-8"?>
<p:tagLst xmlns:p="http://schemas.openxmlformats.org/presentationml/2006/main">
  <p:tag name="KSO_WM_DIAGRAM_VIRTUALLY_FRAME" val="{&quot;height&quot;:287.79685039370077,&quot;left&quot;:19.151968503937006,&quot;top&quot;:80.351968503937,&quot;width&quot;:682.5142519685039}"/>
</p:tagLst>
</file>

<file path=ppt/tags/tag61.xml><?xml version="1.0" encoding="utf-8"?>
<p:tagLst xmlns:p="http://schemas.openxmlformats.org/presentationml/2006/main">
  <p:tag name="KSO_WM_DIAGRAM_VIRTUALLY_FRAME" val="{&quot;height&quot;:278.14661417322833,&quot;left&quot;:136.2884251968504,&quot;top&quot;:82.0315748031496,&quot;width&quot;:563.5712598425196}"/>
</p:tagLst>
</file>

<file path=ppt/tags/tag62.xml><?xml version="1.0" encoding="utf-8"?>
<p:tagLst xmlns:p="http://schemas.openxmlformats.org/presentationml/2006/main">
  <p:tag name="KSO_WM_DIAGRAM_VIRTUALLY_FRAME" val="{&quot;height&quot;:278.14661417322833,&quot;left&quot;:136.2884251968504,&quot;top&quot;:82.0315748031496,&quot;width&quot;:563.5712598425196}"/>
</p:tagLst>
</file>

<file path=ppt/tags/tag63.xml><?xml version="1.0" encoding="utf-8"?>
<p:tagLst xmlns:p="http://schemas.openxmlformats.org/presentationml/2006/main">
  <p:tag name="KSO_WM_DIAGRAM_VIRTUALLY_FRAME" val="{&quot;height&quot;:278.14661417322833,&quot;left&quot;:136.2884251968504,&quot;top&quot;:82.0315748031496,&quot;width&quot;:563.5712598425196}"/>
</p:tagLst>
</file>

<file path=ppt/tags/tag64.xml><?xml version="1.0" encoding="utf-8"?>
<p:tagLst xmlns:p="http://schemas.openxmlformats.org/presentationml/2006/main">
  <p:tag name="KSO_WM_DIAGRAM_VIRTUALLY_FRAME" val="{&quot;height&quot;:278.14661417322833,&quot;left&quot;:136.2884251968504,&quot;top&quot;:82.0315748031496,&quot;width&quot;:563.5712598425196}"/>
</p:tagLst>
</file>

<file path=ppt/tags/tag65.xml><?xml version="1.0" encoding="utf-8"?>
<p:tagLst xmlns:p="http://schemas.openxmlformats.org/presentationml/2006/main">
  <p:tag name="KSO_WM_DIAGRAM_VIRTUALLY_FRAME" val="{&quot;height&quot;:278.14661417322833,&quot;left&quot;:136.2884251968504,&quot;top&quot;:82.0315748031496,&quot;width&quot;:563.5712598425196}"/>
</p:tagLst>
</file>

<file path=ppt/tags/tag66.xml><?xml version="1.0" encoding="utf-8"?>
<p:tagLst xmlns:p="http://schemas.openxmlformats.org/presentationml/2006/main">
  <p:tag name="KSO_WM_DIAGRAM_VIRTUALLY_FRAME" val="{&quot;height&quot;:278.14661417322833,&quot;left&quot;:136.2884251968504,&quot;top&quot;:82.0315748031496,&quot;width&quot;:563.5712598425196}"/>
</p:tagLst>
</file>

<file path=ppt/tags/tag67.xml><?xml version="1.0" encoding="utf-8"?>
<p:tagLst xmlns:p="http://schemas.openxmlformats.org/presentationml/2006/main">
  <p:tag name="KSO_WM_DIAGRAM_VIRTUALLY_FRAME" val="{&quot;height&quot;:278.14661417322833,&quot;left&quot;:136.2884251968504,&quot;top&quot;:82.0315748031496,&quot;width&quot;:563.5712598425196}"/>
</p:tagLst>
</file>

<file path=ppt/tags/tag68.xml><?xml version="1.0" encoding="utf-8"?>
<p:tagLst xmlns:p="http://schemas.openxmlformats.org/presentationml/2006/main">
  <p:tag name="KSO_WM_DIAGRAM_VIRTUALLY_FRAME" val="{&quot;height&quot;:278.14661417322833,&quot;left&quot;:136.2884251968504,&quot;top&quot;:82.0315748031496,&quot;width&quot;:563.5712598425196}"/>
</p:tagLst>
</file>

<file path=ppt/tags/tag69.xml><?xml version="1.0" encoding="utf-8"?>
<p:tagLst xmlns:p="http://schemas.openxmlformats.org/presentationml/2006/main">
  <p:tag name="KSO_WM_DIAGRAM_VIRTUALLY_FRAME" val="{&quot;height&quot;:278.14661417322833,&quot;left&quot;:136.2884251968504,&quot;top&quot;:82.0315748031496,&quot;width&quot;:563.5712598425196}"/>
</p:tagLst>
</file>

<file path=ppt/tags/tag7.xml><?xml version="1.0" encoding="utf-8"?>
<p:tagLst xmlns:p="http://schemas.openxmlformats.org/presentationml/2006/main">
  <p:tag name="KSO_WM_DIAGRAM_VIRTUALLY_FRAME" val="{&quot;height&quot;:238.11705345501952,&quot;left&quot;:40.16354330708661,&quot;top&quot;:109.39574803149608,&quot;width&quot;:605.282913385827}"/>
</p:tagLst>
</file>

<file path=ppt/tags/tag70.xml><?xml version="1.0" encoding="utf-8"?>
<p:tagLst xmlns:p="http://schemas.openxmlformats.org/presentationml/2006/main">
  <p:tag name="KSO_WM_DIAGRAM_VIRTUALLY_FRAME" val="{&quot;height&quot;:278.14661417322833,&quot;left&quot;:136.2884251968504,&quot;top&quot;:82.0315748031496,&quot;width&quot;:563.5712598425196}"/>
</p:tagLst>
</file>

<file path=ppt/tags/tag71.xml><?xml version="1.0" encoding="utf-8"?>
<p:tagLst xmlns:p="http://schemas.openxmlformats.org/presentationml/2006/main">
  <p:tag name="KSO_WM_DIAGRAM_VIRTUALLY_FRAME" val="{&quot;height&quot;:278.14661417322833,&quot;left&quot;:136.2884251968504,&quot;top&quot;:82.0315748031496,&quot;width&quot;:563.5712598425196}"/>
</p:tagLst>
</file>

<file path=ppt/tags/tag72.xml><?xml version="1.0" encoding="utf-8"?>
<p:tagLst xmlns:p="http://schemas.openxmlformats.org/presentationml/2006/main">
  <p:tag name="KSO_WM_DIAGRAM_VIRTUALLY_FRAME" val="{&quot;height&quot;:278.14661417322833,&quot;left&quot;:136.2884251968504,&quot;top&quot;:82.0315748031496,&quot;width&quot;:563.5712598425196}"/>
</p:tagLst>
</file>

<file path=ppt/tags/tag73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74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75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76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77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78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79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8.xml><?xml version="1.0" encoding="utf-8"?>
<p:tagLst xmlns:p="http://schemas.openxmlformats.org/presentationml/2006/main">
  <p:tag name="KSO_WM_DIAGRAM_VIRTUALLY_FRAME" val="{&quot;height&quot;:238.11705345501952,&quot;left&quot;:40.16354330708661,&quot;top&quot;:109.39574803149608,&quot;width&quot;:605.282913385827}"/>
</p:tagLst>
</file>

<file path=ppt/tags/tag80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81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82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83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84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85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86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87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88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89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9.xml><?xml version="1.0" encoding="utf-8"?>
<p:tagLst xmlns:p="http://schemas.openxmlformats.org/presentationml/2006/main">
  <p:tag name="KSO_WM_DIAGRAM_VIRTUALLY_FRAME" val="{&quot;height&quot;:268.6026771653543,&quot;left&quot;:15.677874015748035,&quot;top&quot;:85.3540157480315,&quot;width&quot;:683.0443307086614}"/>
</p:tagLst>
</file>

<file path=ppt/tags/tag90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91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92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93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94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95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96.xml><?xml version="1.0" encoding="utf-8"?>
<p:tagLst xmlns:p="http://schemas.openxmlformats.org/presentationml/2006/main">
  <p:tag name="KSO_WM_DIAGRAM_VIRTUALLY_FRAME" val="{&quot;height&quot;:305.1162992125984,&quot;left&quot;:19.21267716535433,&quot;top&quot;:78.62228346456693,&quot;width&quot;:681.0645669291339}"/>
</p:tagLst>
</file>

<file path=ppt/tags/tag97.xml><?xml version="1.0" encoding="utf-8"?>
<p:tagLst xmlns:p="http://schemas.openxmlformats.org/presentationml/2006/main">
  <p:tag name="KSO_WM_DIAGRAM_VIRTUALLY_FRAME" val="{&quot;height&quot;:238.70188976377955,&quot;left&quot;:20.673622047244095,&quot;top&quot;:86.43464566929134,&quot;width&quot;:678.6527559055118}"/>
</p:tagLst>
</file>

<file path=ppt/tags/tag98.xml><?xml version="1.0" encoding="utf-8"?>
<p:tagLst xmlns:p="http://schemas.openxmlformats.org/presentationml/2006/main">
  <p:tag name="KSO_WM_DIAGRAM_VIRTUALLY_FRAME" val="{&quot;height&quot;:238.70188976377955,&quot;left&quot;:20.673622047244095,&quot;top&quot;:86.43464566929134,&quot;width&quot;:678.6527559055118}"/>
</p:tagLst>
</file>

<file path=ppt/tags/tag99.xml><?xml version="1.0" encoding="utf-8"?>
<p:tagLst xmlns:p="http://schemas.openxmlformats.org/presentationml/2006/main">
  <p:tag name="KSO_WM_DIAGRAM_VIRTUALLY_FRAME" val="{&quot;height&quot;:238.70188976377955,&quot;left&quot;:20.673622047244095,&quot;top&quot;:86.43464566929134,&quot;width&quot;:678.652755905511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3120</Words>
  <Application>WPS 演示</Application>
  <PresentationFormat>On-screen Show (16:9)</PresentationFormat>
  <Paragraphs>375</Paragraphs>
  <Slides>24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微软雅黑</vt:lpstr>
      <vt:lpstr>Arial Unicode MS</vt:lpstr>
      <vt:lpstr>Calibri</vt:lpstr>
      <vt:lpstr>Arial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Hayden</cp:lastModifiedBy>
  <cp:revision>5</cp:revision>
  <dcterms:created xsi:type="dcterms:W3CDTF">2025-09-17T03:53:00Z</dcterms:created>
  <dcterms:modified xsi:type="dcterms:W3CDTF">2025-09-20T14:45:45Z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{"ContentPropagator":"001191340000711771143J00000","Label":"1","ReservedCode1":"1758081237782","ProduceID":"zhiwen-pptx-18455910681","ReservedCode2":"1758081237782","PropagateID":"zhiwen-pptx-18455910681","ContentProducer":"001191340000711771143J00000"}</vt:lpwstr>
  </property>
  <property fmtid="{D5CDD505-2E9C-101B-9397-08002B2CF9AE}" pid="3" name="ICV">
    <vt:lpwstr>6861E45F4F4145FCB155A7EA9A512442_12</vt:lpwstr>
  </property>
  <property fmtid="{D5CDD505-2E9C-101B-9397-08002B2CF9AE}" pid="4" name="KSOProductBuildVer">
    <vt:lpwstr>2052-12.1.0.22529</vt:lpwstr>
  </property>
</Properties>
</file>